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1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charts/_rels/chart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autoTitleDeleted val="1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Tamaño de mercado (USD B)</c:v>
                </c:pt>
              </c:strCache>
            </c:strRef>
          </c:tx>
          <c:spPr>
            <a:solidFill>
              <a:srgbClr val="FF7A00"/>
            </a:solidFill>
            <a:ln w="25400" cap="flat">
              <a:solidFill>
                <a:srgbClr val="FF7A00"/>
              </a:solidFill>
              <a:prstDash val="solid"/>
              <a:round/>
            </a:ln>
            <a:effectLst/>
          </c:spPr>
          <c:invertIfNegative val="0"/>
          <c:dLbls>
            <c:numFmt formatCode="0.0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FF7A00"/>
              </a:solidFill>
              <a:ln w="9525" cap="flat">
                <a:solidFill>
                  <a:srgbClr val="FF7A00"/>
                </a:solidFill>
                <a:prstDash val="solid"/>
                <a:round/>
              </a:ln>
              <a:effectLst/>
            </c:spPr>
          </c:marker>
          <c:cat>
            <c:multiLvlStrRef>
              <c:f>Sheet1!$A$2:$A$3</c:f>
              <c:multiLvlStrCache>
                <c:ptCount val="2"/>
                <c:lvl>
                  <c:pt idx="0">
                    <c:v>2022</c:v>
                  </c:pt>
                  <c:pt idx="1">
                    <c:v>2030 (proy.)</c:v>
                  </c:pt>
                </c:lvl>
              </c:multiLvlStrCache>
            </c:multiLvl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132.71</c:v>
                </c:pt>
                <c:pt idx="1">
                  <c:v>258.68</c:v>
                </c:pt>
              </c:numCache>
            </c:numRef>
          </c:val>
          <c:smooth val="0"/>
        </c:ser>
        <c:dLbls>
          <c:numFmt formatCode="0.0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100" b="0" i="0" u="none" strike="noStrike">
                <a:solidFill>
                  <a:srgbClr val="000000"/>
                </a:solidFill>
                <a:latin typeface="Aptos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0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100" b="0" i="0" u="none" strike="noStrike">
                <a:solidFill>
                  <a:srgbClr val="000000"/>
                </a:solidFill>
                <a:latin typeface="Aptos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</c:chart>
  <c:spPr>
    <a:noFill/>
    <a:ln>
      <a:noFill/>
    </a:ln>
    <a:effectLst/>
  </c:spPr>
  <c:externalData r:id="rId1">
    <c:autoUpdate val="0"/>
  </c:externalData>
</c:chartSpace>
</file>

<file path=ppt/media/>
</file>

<file path=ppt/media/image-1-1.jpg>
</file>

<file path=ppt/media/image-12-1.jpg>
</file>

<file path=ppt/media/image-13-1.jpg>
</file>

<file path=ppt/media/image-15-1.jpg>
</file>

<file path=ppt/media/image-2-1.jpg>
</file>

<file path=ppt/media/image-3-1.jpg>
</file>

<file path=ppt/media/image-4-1.jpg>
</file>

<file path=ppt/media/image-6-1.jpg>
</file>

<file path=ppt/media/image-9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https://unsplash.com/photos/man-carrying-cardboard-boxes-during-daytime-brizG9kR6qI (imagen)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https://www.grandviewresearch.com/industry-analysis/last-mile-delivery-market-report (datos de mercado; 2022 y proyección 2030)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https://unsplash.com/photos/a-line-of-delivery-trucks-parked-on-the-side-of-the-road-qKiFB78AHQ4 (imagen)
- https://logistics.amazon.com/partners/delivery-service-partners (referencia DSP en industria)
- https://www.uniuni.com/ (ejemplo de carrier/última milla)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https://unsplash.com/photos/a-man-holding-a-box-W7_sw4PFdgQ (imagen)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https://www.sba.gov/sites/default/files/2020-12/Small_Business_Economic_Bulletin_-_December_2020.pdf (contexto: emprender solo es riesgoso; tasas de supervivencia por años)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https://unsplash.com/photos/a-row-of-delivery-trucks-parked-next-to-each-other-O8Kbo2d0_1o (imagen)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https://unsplash.com/photos/a-car-dashboard-with-a-cell-phone-and-gps-VkCTmUUnXXY (imagen)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https://unsplash.com/photos/a-delivery-truck-driving-down-a-city-street-rowu6nviINM (imagen)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https://unsplash.com/photos/a-warehouse-filled-with-lots-of-shelves-filled-with-boxes-B4UtMe5DRBk (imagen)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https://unsplash.com/photos/a-control-room-filled-with-lots-of-monitors-qgJCTooDMns (imagen)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https://unsplash.com/photos/a-row-of-delivery-trucks-parked-next-to-each-other-O8Kbo2d0_1o (imagen)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autosmall_pitch/assets/driver_street.jpg">    </p:cNvPr>
          <p:cNvPicPr>
            <a:picLocks noChangeAspect="1"/>
          </p:cNvPicPr>
          <p:nvPr/>
        </p:nvPicPr>
        <p:blipFill>
          <a:blip r:embed="rId1"/>
          <a:srcRect l="0" r="0" t="31250" b="31250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B1F3A">
              <a:alpha val="65000"/>
            </a:srgbClr>
          </a:solidFill>
          <a:ln w="12700">
            <a:solidFill>
              <a:srgbClr val="0B1F3A">
                <a:alpha val="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548640" y="320040"/>
            <a:ext cx="3657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AUTOS MALL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548640" y="685800"/>
            <a:ext cx="594360" cy="54864"/>
          </a:xfrm>
          <a:prstGeom prst="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22960" y="2194560"/>
            <a:ext cx="749808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ct val="95000"/>
              </a:lnSpc>
              <a:buNone/>
            </a:pPr>
            <a:r>
              <a:rPr lang="en-US" sz="46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De Conductor a Dueño</a:t>
            </a:r>
            <a:endParaRPr lang="en-US" sz="4600" dirty="0"/>
          </a:p>
          <a:p>
            <a:pPr indent="0" marL="0">
              <a:lnSpc>
                <a:spcPct val="95000"/>
              </a:lnSpc>
              <a:buNone/>
            </a:pPr>
            <a:r>
              <a:rPr lang="en-US" sz="46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De Tu Destino</a:t>
            </a:r>
            <a:endParaRPr lang="en-US" sz="4600" dirty="0"/>
          </a:p>
        </p:txBody>
      </p:sp>
      <p:sp>
        <p:nvSpPr>
          <p:cNvPr id="7" name="Shape 4"/>
          <p:cNvSpPr/>
          <p:nvPr/>
        </p:nvSpPr>
        <p:spPr>
          <a:xfrm>
            <a:off x="822960" y="3886200"/>
            <a:ext cx="5806440" cy="502920"/>
          </a:xfrm>
          <a:prstGeom prst="round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  <a:effectLst>
            <a:outerShdw sx="100000" sy="100000" kx="0" ky="0" algn="bl" rotWithShape="0" blurRad="63500" dist="25400" dir="2700000">
              <a:srgbClr val="000000">
                <a:alpha val="18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1051560" y="3977640"/>
            <a:ext cx="53492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Lo que ya sabes hacer, pero construyendo para ti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22960" y="4709160"/>
            <a:ext cx="5943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D8E0F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Presentación para futuros colaboradores</a:t>
            </a:r>
            <a:endParaRPr lang="en-US" sz="13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5F7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8640" y="320040"/>
            <a:ext cx="3657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AUTOS MALL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548640" y="685800"/>
            <a:ext cx="594360" cy="54864"/>
          </a:xfrm>
          <a:prstGeom prst="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311335" y="320040"/>
            <a:ext cx="2331720" cy="347472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D9E1EF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402775" y="374904"/>
            <a:ext cx="21488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0E2A4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POR QUÉ FUNCIONA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822960" y="1005840"/>
            <a:ext cx="98755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6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Por qué AUTOS MALL funciona</a:t>
            </a:r>
            <a:endParaRPr lang="en-US" sz="3600" dirty="0"/>
          </a:p>
        </p:txBody>
      </p:sp>
      <p:sp>
        <p:nvSpPr>
          <p:cNvPr id="7" name="Shape 5"/>
          <p:cNvSpPr/>
          <p:nvPr/>
        </p:nvSpPr>
        <p:spPr>
          <a:xfrm>
            <a:off x="822960" y="1920240"/>
            <a:ext cx="5669280" cy="2011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7ECF6"/>
            </a:solidFill>
            <a:prstDash val="solid"/>
          </a:ln>
          <a:effectLst>
            <a:outerShdw sx="100000" sy="100000" kx="0" ky="0" algn="bl" rotWithShape="0" blurRad="63500" dist="25400" dir="2700000">
              <a:srgbClr val="000000">
                <a:alpha val="10000"/>
              </a:srgbClr>
            </a:outerShdw>
          </a:effectLst>
        </p:spPr>
      </p:sp>
      <p:sp>
        <p:nvSpPr>
          <p:cNvPr id="8" name="Shape 6"/>
          <p:cNvSpPr/>
          <p:nvPr/>
        </p:nvSpPr>
        <p:spPr>
          <a:xfrm>
            <a:off x="1051560" y="2148840"/>
            <a:ext cx="640080" cy="457200"/>
          </a:xfrm>
          <a:prstGeom prst="round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51560" y="2185416"/>
            <a:ext cx="640080" cy="3840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01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1783080" y="2148840"/>
            <a:ext cx="45262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No estás solo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1051560" y="2697480"/>
            <a:ext cx="5212080" cy="10515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Mentoría 1:1 + comunidad + soporte operativo.</a:t>
            </a:r>
            <a:endParaRPr lang="en-US" sz="1300" dirty="0"/>
          </a:p>
          <a:p>
            <a:pPr indent="0" marL="0">
              <a:buNone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Dejas de “adivinar” y ejecutas un plan.</a:t>
            </a:r>
            <a:endParaRPr lang="en-US" sz="1300" dirty="0"/>
          </a:p>
        </p:txBody>
      </p:sp>
      <p:sp>
        <p:nvSpPr>
          <p:cNvPr id="12" name="Shape 10"/>
          <p:cNvSpPr/>
          <p:nvPr/>
        </p:nvSpPr>
        <p:spPr>
          <a:xfrm>
            <a:off x="6812280" y="1920240"/>
            <a:ext cx="5669280" cy="2011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7ECF6"/>
            </a:solidFill>
            <a:prstDash val="solid"/>
          </a:ln>
          <a:effectLst>
            <a:outerShdw sx="100000" sy="100000" kx="0" ky="0" algn="bl" rotWithShape="0" blurRad="63500" dist="25400" dir="2700000">
              <a:srgbClr val="000000">
                <a:alpha val="10000"/>
              </a:srgbClr>
            </a:outerShdw>
          </a:effectLst>
        </p:spPr>
      </p:sp>
      <p:sp>
        <p:nvSpPr>
          <p:cNvPr id="13" name="Shape 11"/>
          <p:cNvSpPr/>
          <p:nvPr/>
        </p:nvSpPr>
        <p:spPr>
          <a:xfrm>
            <a:off x="7040880" y="2148840"/>
            <a:ext cx="640080" cy="457200"/>
          </a:xfrm>
          <a:prstGeom prst="roundRect">
            <a:avLst/>
          </a:prstGeom>
          <a:solidFill>
            <a:srgbClr val="0E2A4A"/>
          </a:solidFill>
          <a:ln w="12700">
            <a:solidFill>
              <a:srgbClr val="0E2A4A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040880" y="2185416"/>
            <a:ext cx="640080" cy="3840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02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7772400" y="2148840"/>
            <a:ext cx="45262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Ganas mientras aprendes</a:t>
            </a:r>
            <a:endParaRPr lang="en-US" sz="1800" dirty="0"/>
          </a:p>
        </p:txBody>
      </p:sp>
      <p:sp>
        <p:nvSpPr>
          <p:cNvPr id="16" name="Text 14"/>
          <p:cNvSpPr/>
          <p:nvPr/>
        </p:nvSpPr>
        <p:spPr>
          <a:xfrm>
            <a:off x="7040880" y="2697480"/>
            <a:ext cx="5212080" cy="10515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No paras tu ingreso para capacitarte.</a:t>
            </a:r>
            <a:endParaRPr lang="en-US" sz="1300" dirty="0"/>
          </a:p>
          <a:p>
            <a:pPr indent="0" marL="0">
              <a:buNone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Aprendes dentro de la operación real.</a:t>
            </a:r>
            <a:endParaRPr lang="en-US" sz="1300" dirty="0"/>
          </a:p>
        </p:txBody>
      </p:sp>
      <p:sp>
        <p:nvSpPr>
          <p:cNvPr id="17" name="Shape 15"/>
          <p:cNvSpPr/>
          <p:nvPr/>
        </p:nvSpPr>
        <p:spPr>
          <a:xfrm>
            <a:off x="822960" y="4251960"/>
            <a:ext cx="5669280" cy="2011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7ECF6"/>
            </a:solidFill>
            <a:prstDash val="solid"/>
          </a:ln>
          <a:effectLst>
            <a:outerShdw sx="100000" sy="100000" kx="0" ky="0" algn="bl" rotWithShape="0" blurRad="63500" dist="25400" dir="2700000">
              <a:srgbClr val="000000">
                <a:alpha val="10000"/>
              </a:srgbClr>
            </a:outerShdw>
          </a:effectLst>
        </p:spPr>
      </p:sp>
      <p:sp>
        <p:nvSpPr>
          <p:cNvPr id="18" name="Shape 16"/>
          <p:cNvSpPr/>
          <p:nvPr/>
        </p:nvSpPr>
        <p:spPr>
          <a:xfrm>
            <a:off x="1051560" y="4480560"/>
            <a:ext cx="640080" cy="457200"/>
          </a:xfrm>
          <a:prstGeom prst="roundRect">
            <a:avLst/>
          </a:prstGeom>
          <a:solidFill>
            <a:srgbClr val="19C37D"/>
          </a:solidFill>
          <a:ln w="12700">
            <a:solidFill>
              <a:srgbClr val="19C37D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1051560" y="4517136"/>
            <a:ext cx="640080" cy="3840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03</a:t>
            </a:r>
            <a:endParaRPr lang="en-US" sz="1400" dirty="0"/>
          </a:p>
        </p:txBody>
      </p:sp>
      <p:sp>
        <p:nvSpPr>
          <p:cNvPr id="20" name="Text 18"/>
          <p:cNvSpPr/>
          <p:nvPr/>
        </p:nvSpPr>
        <p:spPr>
          <a:xfrm>
            <a:off x="1783080" y="4480560"/>
            <a:ext cx="45262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El camino es visible</a:t>
            </a:r>
            <a:endParaRPr lang="en-US" sz="1800" dirty="0"/>
          </a:p>
        </p:txBody>
      </p:sp>
      <p:sp>
        <p:nvSpPr>
          <p:cNvPr id="21" name="Text 19"/>
          <p:cNvSpPr/>
          <p:nvPr/>
        </p:nvSpPr>
        <p:spPr>
          <a:xfrm>
            <a:off x="1051560" y="5029200"/>
            <a:ext cx="5212080" cy="10515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Fases, métricas y requisitos claros.</a:t>
            </a:r>
            <a:endParaRPr lang="en-US" sz="1300" dirty="0"/>
          </a:p>
          <a:p>
            <a:pPr indent="0" marL="0">
              <a:buNone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Sabes qué hacer para subir de nivel.</a:t>
            </a:r>
            <a:endParaRPr lang="en-US" sz="1300" dirty="0"/>
          </a:p>
        </p:txBody>
      </p:sp>
      <p:sp>
        <p:nvSpPr>
          <p:cNvPr id="22" name="Shape 20"/>
          <p:cNvSpPr/>
          <p:nvPr/>
        </p:nvSpPr>
        <p:spPr>
          <a:xfrm>
            <a:off x="6812280" y="4251960"/>
            <a:ext cx="5669280" cy="2011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7ECF6"/>
            </a:solidFill>
            <a:prstDash val="solid"/>
          </a:ln>
          <a:effectLst>
            <a:outerShdw sx="100000" sy="100000" kx="0" ky="0" algn="bl" rotWithShape="0" blurRad="63500" dist="25400" dir="2700000">
              <a:srgbClr val="000000">
                <a:alpha val="10000"/>
              </a:srgbClr>
            </a:outerShdw>
          </a:effectLst>
        </p:spPr>
      </p:sp>
      <p:sp>
        <p:nvSpPr>
          <p:cNvPr id="23" name="Shape 21"/>
          <p:cNvSpPr/>
          <p:nvPr/>
        </p:nvSpPr>
        <p:spPr>
          <a:xfrm>
            <a:off x="7040880" y="4480560"/>
            <a:ext cx="640080" cy="457200"/>
          </a:xfrm>
          <a:prstGeom prst="roundRect">
            <a:avLst/>
          </a:prstGeom>
          <a:solidFill>
            <a:srgbClr val="0B1020"/>
          </a:solidFill>
          <a:ln w="12700">
            <a:solidFill>
              <a:srgbClr val="0B1020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7040880" y="4517136"/>
            <a:ext cx="640080" cy="3840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04</a:t>
            </a:r>
            <a:endParaRPr lang="en-US" sz="1400" dirty="0"/>
          </a:p>
        </p:txBody>
      </p:sp>
      <p:sp>
        <p:nvSpPr>
          <p:cNvPr id="25" name="Text 23"/>
          <p:cNvSpPr/>
          <p:nvPr/>
        </p:nvSpPr>
        <p:spPr>
          <a:xfrm>
            <a:off x="7772400" y="4480560"/>
            <a:ext cx="45262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Incentivos alineados</a:t>
            </a:r>
            <a:endParaRPr lang="en-US" sz="1800" dirty="0"/>
          </a:p>
        </p:txBody>
      </p:sp>
      <p:sp>
        <p:nvSpPr>
          <p:cNvPr id="26" name="Text 24"/>
          <p:cNvSpPr/>
          <p:nvPr/>
        </p:nvSpPr>
        <p:spPr>
          <a:xfrm>
            <a:off x="7040880" y="5029200"/>
            <a:ext cx="5212080" cy="10515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Crecemos cuando tú creces.</a:t>
            </a:r>
            <a:endParaRPr lang="en-US" sz="1300" dirty="0"/>
          </a:p>
          <a:p>
            <a:pPr indent="0" marL="0">
              <a:buNone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Nuestro modelo premia elevarte, no retenerte.</a:t>
            </a:r>
            <a:endParaRPr lang="en-US" sz="13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8640" y="320040"/>
            <a:ext cx="3657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AUTOS MALL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548640" y="685800"/>
            <a:ext cx="594360" cy="54864"/>
          </a:xfrm>
          <a:prstGeom prst="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311335" y="320040"/>
            <a:ext cx="2331720" cy="347472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D9E1EF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402775" y="374904"/>
            <a:ext cx="21488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0E2A4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POR QUÉ AHORA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822960" y="1005840"/>
            <a:ext cx="109728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6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La última milla sigue creciendo</a:t>
            </a:r>
            <a:endParaRPr lang="en-US" sz="3600" dirty="0"/>
          </a:p>
        </p:txBody>
      </p:sp>
      <p:sp>
        <p:nvSpPr>
          <p:cNvPr id="7" name="Text 5"/>
          <p:cNvSpPr/>
          <p:nvPr/>
        </p:nvSpPr>
        <p:spPr>
          <a:xfrm>
            <a:off x="822960" y="1536192"/>
            <a:ext cx="10972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500" dirty="0">
                <a:solidFill>
                  <a:srgbClr val="6B728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Más demanda = más volumen para operadores confiables.</a:t>
            </a:r>
            <a:endParaRPr lang="en-US" sz="1500" dirty="0"/>
          </a:p>
        </p:txBody>
      </p:sp>
      <p:graphicFrame>
        <p:nvGraphicFramePr>
          <p:cNvPr id="8" name="Chart 0" descr=""/>
          <p:cNvGraphicFramePr/>
          <p:nvPr/>
        </p:nvGraphicFramePr>
        <p:xfrm>
          <a:off x="822960" y="2103120"/>
          <a:ext cx="6675120" cy="443484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9" name="Shape 6"/>
          <p:cNvSpPr/>
          <p:nvPr/>
        </p:nvSpPr>
        <p:spPr>
          <a:xfrm>
            <a:off x="7726680" y="2103120"/>
            <a:ext cx="4462272" cy="443484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7ECF6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8001000" y="2331720"/>
            <a:ext cx="39319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Qué significa para ti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8001000" y="2788920"/>
            <a:ext cx="3931920" cy="20116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Más rutas y volumen</a:t>
            </a:r>
            <a:endParaRPr lang="en-US" sz="1300" dirty="0"/>
          </a:p>
          <a:p>
            <a:pPr marL="228600" indent="-228600"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Más oportunidades de contratos</a:t>
            </a:r>
            <a:endParaRPr lang="en-US" sz="1300" dirty="0"/>
          </a:p>
          <a:p>
            <a:pPr marL="228600" indent="-228600"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Más necesidad de operadores estables</a:t>
            </a:r>
            <a:endParaRPr lang="en-US" sz="1300" dirty="0"/>
          </a:p>
          <a:p>
            <a:pPr marL="228600" indent="-228600"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Ventaja para quien se posiciona temprano</a:t>
            </a:r>
            <a:endParaRPr lang="en-US" sz="1300" dirty="0"/>
          </a:p>
        </p:txBody>
      </p:sp>
      <p:sp>
        <p:nvSpPr>
          <p:cNvPr id="12" name="Shape 9"/>
          <p:cNvSpPr/>
          <p:nvPr/>
        </p:nvSpPr>
        <p:spPr>
          <a:xfrm>
            <a:off x="8001000" y="5074920"/>
            <a:ext cx="3931920" cy="1234440"/>
          </a:xfrm>
          <a:prstGeom prst="roundRect">
            <a:avLst/>
          </a:prstGeom>
          <a:solidFill>
            <a:srgbClr val="0B1F3A"/>
          </a:solidFill>
          <a:ln w="12700">
            <a:solidFill>
              <a:srgbClr val="0B1F3A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183880" y="5193792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Los que se preparan hoy</a:t>
            </a:r>
            <a:endParaRPr lang="en-US" sz="2000" dirty="0"/>
          </a:p>
          <a:p>
            <a:pPr indent="0" marL="0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operan mañana.</a:t>
            </a:r>
            <a:endParaRPr lang="en-US" sz="2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autosmall_pitch/assets/truck_line.jpg">    </p:cNvPr>
          <p:cNvPicPr>
            <a:picLocks noChangeAspect="1"/>
          </p:cNvPicPr>
          <p:nvPr/>
        </p:nvPicPr>
        <p:blipFill>
          <a:blip r:embed="rId1"/>
          <a:srcRect l="0" r="0" t="7811" b="7811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B1020">
              <a:alpha val="55000"/>
            </a:srgbClr>
          </a:solidFill>
          <a:ln w="12700">
            <a:solidFill>
              <a:srgbClr val="0B1020">
                <a:alpha val="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548640" y="320040"/>
            <a:ext cx="3657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AUTOS MALL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548640" y="685800"/>
            <a:ext cx="594360" cy="54864"/>
          </a:xfrm>
          <a:prstGeom prst="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9311335" y="320040"/>
            <a:ext cx="2331720" cy="347472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D9E1E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402775" y="374904"/>
            <a:ext cx="21488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0E2A4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INDUSTRIA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822960" y="1005840"/>
            <a:ext cx="10972800" cy="5943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Los carriers necesitan operadores confiables</a:t>
            </a:r>
            <a:endParaRPr lang="en-US" sz="3600" dirty="0"/>
          </a:p>
        </p:txBody>
      </p:sp>
      <p:sp>
        <p:nvSpPr>
          <p:cNvPr id="9" name="Text 6"/>
          <p:cNvSpPr/>
          <p:nvPr/>
        </p:nvSpPr>
        <p:spPr>
          <a:xfrm>
            <a:off x="822960" y="1600200"/>
            <a:ext cx="10972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D8E0F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El modelo “operador independiente” ya existe en el mercado (ej.: programas tipo DSP).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22960" y="2194560"/>
            <a:ext cx="6720840" cy="4434840"/>
          </a:xfrm>
          <a:prstGeom prst="roundRect">
            <a:avLst/>
          </a:prstGeom>
          <a:solidFill>
            <a:srgbClr val="FFFFFF">
              <a:alpha val="94000"/>
            </a:srgbClr>
          </a:solidFill>
          <a:ln w="12700">
            <a:solidFill>
              <a:srgbClr val="FFFFFF">
                <a:alpha val="50000"/>
              </a:srgbClr>
            </a:solidFill>
            <a:prstDash val="solid"/>
          </a:ln>
          <a:effectLst>
            <a:outerShdw sx="100000" sy="100000" kx="0" ky="0" algn="bl" rotWithShape="0" blurRad="76200" dist="25400" dir="2700000">
              <a:srgbClr val="000000">
                <a:alpha val="18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1143000" y="2468880"/>
            <a:ext cx="6126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Lo que el mercado valora: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1143000" y="2880360"/>
            <a:ext cx="6126480" cy="3291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Operación consistente (cumplimiento, seguridad, calidad)</a:t>
            </a:r>
            <a:endParaRPr lang="en-US" sz="14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Ejecución con métricas (SLA, productividad, incidencias)</a:t>
            </a:r>
            <a:endParaRPr lang="en-US" sz="14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Capacidad de escalar (equipo, flota, procesos)</a:t>
            </a:r>
            <a:endParaRPr lang="en-US" sz="14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Comunicación profesional con el carrier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7818120" y="2194560"/>
            <a:ext cx="4370832" cy="4434840"/>
          </a:xfrm>
          <a:prstGeom prst="round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  <a:effectLst>
            <a:outerShdw sx="100000" sy="100000" kx="0" ky="0" algn="bl" rotWithShape="0" blurRad="76200" dist="25400" dir="2700000">
              <a:srgbClr val="000000">
                <a:alpha val="18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8092440" y="2606040"/>
            <a:ext cx="384048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ct val="1000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AUTOS MALL te entrena</a:t>
            </a:r>
            <a:endParaRPr lang="en-US" sz="2200" dirty="0"/>
          </a:p>
          <a:p>
            <a:pPr indent="0" marL="0">
              <a:lnSpc>
                <a:spcPct val="1000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para ser exactamente</a:t>
            </a:r>
            <a:endParaRPr lang="en-US" sz="2200" dirty="0"/>
          </a:p>
          <a:p>
            <a:pPr indent="0" marL="0">
              <a:lnSpc>
                <a:spcPct val="1000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ese operador.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092440" y="3703320"/>
            <a:ext cx="3840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Sin pedirte que “sepas todo” desde el día uno.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8092440" y="4160520"/>
            <a:ext cx="3840480" cy="20116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Ejemplo de programas en industria: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Amazon Delivery Service Partner (DSP)</a:t>
            </a:r>
            <a:endParaRPr lang="en-US" sz="1200" dirty="0"/>
          </a:p>
          <a:p>
            <a:pPr indent="0" marL="0">
              <a:buNone/>
            </a:pP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Ejemplo de carriers/última milla: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UniUni</a:t>
            </a:r>
            <a:endParaRPr lang="en-US" sz="12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5F7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8640" y="320040"/>
            <a:ext cx="3657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AUTOS MALL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548640" y="685800"/>
            <a:ext cx="594360" cy="54864"/>
          </a:xfrm>
          <a:prstGeom prst="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311335" y="320040"/>
            <a:ext cx="2331720" cy="347472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D9E1EF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402775" y="374904"/>
            <a:ext cx="21488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0E2A4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REQUISITOS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822960" y="1005840"/>
            <a:ext cx="98755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8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¿Qué necesitas para empezar?</a:t>
            </a:r>
            <a:endParaRPr lang="en-US" sz="3800" dirty="0"/>
          </a:p>
        </p:txBody>
      </p:sp>
      <p:sp>
        <p:nvSpPr>
          <p:cNvPr id="7" name="Text 5"/>
          <p:cNvSpPr/>
          <p:nvPr/>
        </p:nvSpPr>
        <p:spPr>
          <a:xfrm>
            <a:off x="822960" y="1554480"/>
            <a:ext cx="10972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500" dirty="0">
                <a:solidFill>
                  <a:srgbClr val="6B728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Entrada simple. El resto lo construimos contigo.</a:t>
            </a:r>
            <a:endParaRPr lang="en-US" sz="1500" dirty="0"/>
          </a:p>
        </p:txBody>
      </p:sp>
      <p:sp>
        <p:nvSpPr>
          <p:cNvPr id="8" name="Shape 6"/>
          <p:cNvSpPr/>
          <p:nvPr/>
        </p:nvSpPr>
        <p:spPr>
          <a:xfrm>
            <a:off x="822960" y="2148840"/>
            <a:ext cx="6583680" cy="45262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7ECF6"/>
            </a:solidFill>
            <a:prstDash val="solid"/>
          </a:ln>
          <a:effectLst>
            <a:outerShdw sx="100000" sy="100000" kx="0" ky="0" algn="bl" rotWithShape="0" blurRad="63500" dist="25400" dir="2700000">
              <a:srgbClr val="000000">
                <a:alpha val="1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1143000" y="2514600"/>
            <a:ext cx="6035040" cy="2834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54000" indent="-254000">
              <a:lnSpc>
                <a:spcPct val="115000"/>
              </a:lnSpc>
              <a:buSzPct val="100000"/>
              <a:buChar char="•"/>
            </a:pPr>
            <a:r>
              <a:rPr lang="en-US" sz="16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Licencia de conducir válida</a:t>
            </a:r>
            <a:endParaRPr lang="en-US" sz="1600" dirty="0"/>
          </a:p>
          <a:p>
            <a:pPr marL="254000" indent="-254000">
              <a:lnSpc>
                <a:spcPct val="115000"/>
              </a:lnSpc>
              <a:buSzPct val="100000"/>
              <a:buChar char="•"/>
            </a:pPr>
            <a:r>
              <a:rPr lang="en-US" sz="16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Vehículo confiable (auto, SUV o van)</a:t>
            </a:r>
            <a:endParaRPr lang="en-US" sz="1600" dirty="0"/>
          </a:p>
          <a:p>
            <a:pPr marL="254000" indent="-254000">
              <a:lnSpc>
                <a:spcPct val="115000"/>
              </a:lnSpc>
              <a:buSzPct val="100000"/>
              <a:buChar char="•"/>
            </a:pPr>
            <a:r>
              <a:rPr lang="en-US" sz="16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Smartphone con GPS</a:t>
            </a:r>
            <a:endParaRPr lang="en-US" sz="1600" dirty="0"/>
          </a:p>
          <a:p>
            <a:pPr marL="254000" indent="-254000">
              <a:lnSpc>
                <a:spcPct val="115000"/>
              </a:lnSpc>
              <a:buSzPct val="100000"/>
              <a:buChar char="•"/>
            </a:pPr>
            <a:r>
              <a:rPr lang="en-US" sz="16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Historial de manejo limpio</a:t>
            </a:r>
            <a:endParaRPr lang="en-US" sz="1600" dirty="0"/>
          </a:p>
          <a:p>
            <a:pPr marL="254000" indent="-254000">
              <a:lnSpc>
                <a:spcPct val="115000"/>
              </a:lnSpc>
              <a:buSzPct val="100000"/>
              <a:buChar char="•"/>
            </a:pPr>
            <a:r>
              <a:rPr lang="en-US" sz="16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Capacidad de cargar hasta 50 lbs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143000" y="5532120"/>
            <a:ext cx="6035040" cy="914400"/>
          </a:xfrm>
          <a:prstGeom prst="roundRect">
            <a:avLst/>
          </a:prstGeom>
          <a:solidFill>
            <a:srgbClr val="0B1F3A"/>
          </a:solidFill>
          <a:ln w="12700">
            <a:solidFill>
              <a:srgbClr val="0B1F3A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325880" y="5650992"/>
            <a:ext cx="5669280" cy="777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ct val="1000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Y lo más importante:</a:t>
            </a:r>
            <a:endParaRPr lang="en-US" sz="2200" dirty="0"/>
          </a:p>
          <a:p>
            <a:pPr indent="0" marL="0">
              <a:lnSpc>
                <a:spcPct val="1000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LAS GANAS DE SER MÁS.</a:t>
            </a:r>
            <a:endParaRPr lang="en-US" sz="2200" dirty="0"/>
          </a:p>
        </p:txBody>
      </p:sp>
      <p:sp>
        <p:nvSpPr>
          <p:cNvPr id="12" name="Shape 10"/>
          <p:cNvSpPr/>
          <p:nvPr/>
        </p:nvSpPr>
        <p:spPr>
          <a:xfrm>
            <a:off x="7726680" y="2148840"/>
            <a:ext cx="4462272" cy="45262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7ECF6"/>
            </a:solidFill>
            <a:prstDash val="solid"/>
          </a:ln>
          <a:effectLst>
            <a:outerShdw sx="100000" sy="100000" kx="0" ky="0" algn="bl" rotWithShape="0" blurRad="63500" dist="25400" dir="2700000">
              <a:srgbClr val="000000">
                <a:alpha val="10000"/>
              </a:srgbClr>
            </a:outerShdw>
          </a:effectLst>
        </p:spPr>
      </p:sp>
      <p:pic>
        <p:nvPicPr>
          <p:cNvPr id="13" name="Image 0" descr="/mnt/data/autosmall_pitch/assets/driver_redb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63840" y="3015996"/>
            <a:ext cx="4187952" cy="279196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8640" y="320040"/>
            <a:ext cx="3657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AUTOS MALL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548640" y="685800"/>
            <a:ext cx="594360" cy="54864"/>
          </a:xfrm>
          <a:prstGeom prst="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311335" y="320040"/>
            <a:ext cx="2331720" cy="347472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D9E1EF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402775" y="374904"/>
            <a:ext cx="21488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0E2A4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OBJECIONES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822960" y="1005840"/>
            <a:ext cx="109728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4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Las dudas normales (y la respuesta)</a:t>
            </a:r>
            <a:endParaRPr lang="en-US" sz="3400" dirty="0"/>
          </a:p>
        </p:txBody>
      </p:sp>
      <p:sp>
        <p:nvSpPr>
          <p:cNvPr id="7" name="Shape 5"/>
          <p:cNvSpPr/>
          <p:nvPr/>
        </p:nvSpPr>
        <p:spPr>
          <a:xfrm>
            <a:off x="822960" y="1417320"/>
            <a:ext cx="5112868" cy="44805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7ECF6"/>
            </a:solidFill>
            <a:prstDash val="solid"/>
          </a:ln>
          <a:effectLst>
            <a:outerShdw sx="100000" sy="100000" kx="0" ky="0" algn="bl" rotWithShape="0" blurRad="76200" dist="25400" dir="2700000">
              <a:srgbClr val="000000">
                <a:alpha val="12000"/>
              </a:srgbClr>
            </a:outerShdw>
          </a:effectLst>
        </p:spPr>
      </p:sp>
      <p:sp>
        <p:nvSpPr>
          <p:cNvPr id="8" name="Shape 6"/>
          <p:cNvSpPr/>
          <p:nvPr/>
        </p:nvSpPr>
        <p:spPr>
          <a:xfrm>
            <a:off x="822960" y="1417320"/>
            <a:ext cx="109728" cy="4480560"/>
          </a:xfrm>
          <a:prstGeom prst="rect">
            <a:avLst/>
          </a:prstGeom>
          <a:solidFill>
            <a:srgbClr val="EF4444"/>
          </a:solidFill>
          <a:ln w="12700">
            <a:solidFill>
              <a:srgbClr val="EF4444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143000" y="1691640"/>
            <a:ext cx="4564228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Lo que frena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1143000" y="2240280"/>
            <a:ext cx="4564228" cy="35204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54000" indent="-254000">
              <a:lnSpc>
                <a:spcPct val="115000"/>
              </a:lnSpc>
              <a:buSzPct val="100000"/>
              <a:buChar char="•"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No sé de contratos ni legal</a:t>
            </a:r>
            <a:endParaRPr lang="en-US" sz="1400" dirty="0"/>
          </a:p>
          <a:p>
            <a:pPr marL="254000" indent="-254000">
              <a:lnSpc>
                <a:spcPct val="115000"/>
              </a:lnSpc>
              <a:buSzPct val="100000"/>
              <a:buChar char="•"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No tengo capital para empezar</a:t>
            </a:r>
            <a:endParaRPr lang="en-US" sz="1400" dirty="0"/>
          </a:p>
          <a:p>
            <a:pPr marL="254000" indent="-254000">
              <a:lnSpc>
                <a:spcPct val="115000"/>
              </a:lnSpc>
              <a:buSzPct val="100000"/>
              <a:buChar char="•"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No tengo flota ni equipo</a:t>
            </a:r>
            <a:endParaRPr lang="en-US" sz="1400" dirty="0"/>
          </a:p>
          <a:p>
            <a:pPr marL="254000" indent="-254000">
              <a:lnSpc>
                <a:spcPct val="115000"/>
              </a:lnSpc>
              <a:buSzPct val="100000"/>
              <a:buChar char="•"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 da miedo fallar solo</a:t>
            </a:r>
            <a:endParaRPr lang="en-US" sz="1400" dirty="0"/>
          </a:p>
          <a:p>
            <a:pPr marL="254000" indent="-254000">
              <a:lnSpc>
                <a:spcPct val="115000"/>
              </a:lnSpc>
              <a:buSzPct val="100000"/>
              <a:buChar char="•"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No sé qué métricas importan</a:t>
            </a:r>
            <a:endParaRPr lang="en-US" sz="1400" dirty="0"/>
          </a:p>
        </p:txBody>
      </p:sp>
      <p:sp>
        <p:nvSpPr>
          <p:cNvPr id="11" name="Shape 9"/>
          <p:cNvSpPr/>
          <p:nvPr/>
        </p:nvSpPr>
        <p:spPr>
          <a:xfrm>
            <a:off x="6255868" y="1417320"/>
            <a:ext cx="5112868" cy="44805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7ECF6"/>
            </a:solidFill>
            <a:prstDash val="solid"/>
          </a:ln>
          <a:effectLst>
            <a:outerShdw sx="100000" sy="100000" kx="0" ky="0" algn="bl" rotWithShape="0" blurRad="76200" dist="25400" dir="2700000">
              <a:srgbClr val="000000">
                <a:alpha val="12000"/>
              </a:srgbClr>
            </a:outerShdw>
          </a:effectLst>
        </p:spPr>
      </p:sp>
      <p:sp>
        <p:nvSpPr>
          <p:cNvPr id="12" name="Shape 10"/>
          <p:cNvSpPr/>
          <p:nvPr/>
        </p:nvSpPr>
        <p:spPr>
          <a:xfrm>
            <a:off x="6255868" y="1417320"/>
            <a:ext cx="109728" cy="4480560"/>
          </a:xfrm>
          <a:prstGeom prst="rect">
            <a:avLst/>
          </a:prstGeom>
          <a:solidFill>
            <a:srgbClr val="19C37D"/>
          </a:solidFill>
          <a:ln w="12700">
            <a:solidFill>
              <a:srgbClr val="19C37D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6575908" y="1691640"/>
            <a:ext cx="4564228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Cómo lo resolvemos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6575908" y="2240280"/>
            <a:ext cx="4564228" cy="35204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54000" indent="-254000">
              <a:lnSpc>
                <a:spcPct val="115000"/>
              </a:lnSpc>
              <a:buSzPct val="100000"/>
              <a:buChar char="•"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Estructura + guía para contratos/compliance</a:t>
            </a:r>
            <a:endParaRPr lang="en-US" sz="1400" dirty="0"/>
          </a:p>
          <a:p>
            <a:pPr marL="254000" indent="-254000">
              <a:lnSpc>
                <a:spcPct val="115000"/>
              </a:lnSpc>
              <a:buSzPct val="100000"/>
              <a:buChar char="•"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Ganas mientras aprendes (no paras tu ingreso)</a:t>
            </a:r>
            <a:endParaRPr lang="en-US" sz="1400" dirty="0"/>
          </a:p>
          <a:p>
            <a:pPr marL="254000" indent="-254000">
              <a:lnSpc>
                <a:spcPct val="115000"/>
              </a:lnSpc>
              <a:buSzPct val="100000"/>
              <a:buChar char="•"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Escalas por fases: primero operación, luego flota</a:t>
            </a:r>
            <a:endParaRPr lang="en-US" sz="1400" dirty="0"/>
          </a:p>
          <a:p>
            <a:pPr marL="254000" indent="-254000">
              <a:lnSpc>
                <a:spcPct val="115000"/>
              </a:lnSpc>
              <a:buSzPct val="100000"/>
              <a:buChar char="•"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Mentoría 1:1 + comunidad + soporte</a:t>
            </a:r>
            <a:endParaRPr lang="en-US" sz="1400" dirty="0"/>
          </a:p>
          <a:p>
            <a:pPr marL="254000" indent="-254000">
              <a:lnSpc>
                <a:spcPct val="115000"/>
              </a:lnSpc>
              <a:buSzPct val="100000"/>
              <a:buChar char="•"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Sistema con métricas y requisitos claros</a:t>
            </a:r>
            <a:endParaRPr lang="en-US" sz="14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autosmall_pitch/assets/truck_row.jpg">    </p:cNvPr>
          <p:cNvPicPr>
            <a:picLocks noChangeAspect="1"/>
          </p:cNvPicPr>
          <p:nvPr/>
        </p:nvPicPr>
        <p:blipFill>
          <a:blip r:embed="rId1"/>
          <a:srcRect l="0" r="0" t="7811" b="7811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B1F3A">
              <a:alpha val="55000"/>
            </a:srgbClr>
          </a:solidFill>
          <a:ln w="12700">
            <a:solidFill>
              <a:srgbClr val="0B1F3A">
                <a:alpha val="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548640" y="320040"/>
            <a:ext cx="3657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AUTOS MALL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548640" y="685800"/>
            <a:ext cx="594360" cy="54864"/>
          </a:xfrm>
          <a:prstGeom prst="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9311335" y="320040"/>
            <a:ext cx="2331720" cy="347472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D9E1E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402775" y="374904"/>
            <a:ext cx="21488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0E2A4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CIERRE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822960" y="1188720"/>
            <a:ext cx="987552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4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Tu próximo paso</a:t>
            </a:r>
            <a:endParaRPr lang="en-US" sz="4400" dirty="0"/>
          </a:p>
        </p:txBody>
      </p:sp>
      <p:sp>
        <p:nvSpPr>
          <p:cNvPr id="9" name="Text 6"/>
          <p:cNvSpPr/>
          <p:nvPr/>
        </p:nvSpPr>
        <p:spPr>
          <a:xfrm>
            <a:off x="822960" y="1874520"/>
            <a:ext cx="98755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D8E0F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Sin presión. Solo claridad.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22960" y="2514600"/>
            <a:ext cx="6492240" cy="4069080"/>
          </a:xfrm>
          <a:prstGeom prst="roundRect">
            <a:avLst/>
          </a:prstGeom>
          <a:solidFill>
            <a:srgbClr val="FFFFFF">
              <a:alpha val="94000"/>
            </a:srgbClr>
          </a:solidFill>
          <a:ln w="12700">
            <a:solidFill>
              <a:srgbClr val="FFFFFF">
                <a:alpha val="50000"/>
              </a:srgbClr>
            </a:solidFill>
            <a:prstDash val="solid"/>
          </a:ln>
          <a:effectLst>
            <a:outerShdw sx="100000" sy="100000" kx="0" ky="0" algn="bl" rotWithShape="0" blurRad="76200" dist="25400" dir="2700000">
              <a:srgbClr val="000000">
                <a:alpha val="18000"/>
              </a:srgbClr>
            </a:outerShdw>
          </a:effectLst>
        </p:spPr>
      </p:sp>
      <p:sp>
        <p:nvSpPr>
          <p:cNvPr id="11" name="Shape 8"/>
          <p:cNvSpPr/>
          <p:nvPr/>
        </p:nvSpPr>
        <p:spPr>
          <a:xfrm>
            <a:off x="1143000" y="2834640"/>
            <a:ext cx="502920" cy="502920"/>
          </a:xfrm>
          <a:prstGeom prst="round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143000" y="2880360"/>
            <a:ext cx="50292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0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1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1783080" y="2852928"/>
            <a:ext cx="53035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Aplica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1783080" y="3218688"/>
            <a:ext cx="53035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Te explicamos requisitos, zona y cómo arrancar.</a:t>
            </a:r>
            <a:endParaRPr lang="en-US" sz="1300" dirty="0"/>
          </a:p>
        </p:txBody>
      </p:sp>
      <p:sp>
        <p:nvSpPr>
          <p:cNvPr id="15" name="Shape 12"/>
          <p:cNvSpPr/>
          <p:nvPr/>
        </p:nvSpPr>
        <p:spPr>
          <a:xfrm>
            <a:off x="1143000" y="4069080"/>
            <a:ext cx="502920" cy="502920"/>
          </a:xfrm>
          <a:prstGeom prst="round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1143000" y="4114800"/>
            <a:ext cx="50292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0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2</a:t>
            </a:r>
            <a:endParaRPr lang="en-US" sz="2000" dirty="0"/>
          </a:p>
        </p:txBody>
      </p:sp>
      <p:sp>
        <p:nvSpPr>
          <p:cNvPr id="17" name="Text 14"/>
          <p:cNvSpPr/>
          <p:nvPr/>
        </p:nvSpPr>
        <p:spPr>
          <a:xfrm>
            <a:off x="1783080" y="4087368"/>
            <a:ext cx="53035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Llamada de orientación</a:t>
            </a:r>
            <a:endParaRPr lang="en-US" sz="1800" dirty="0"/>
          </a:p>
        </p:txBody>
      </p:sp>
      <p:sp>
        <p:nvSpPr>
          <p:cNvPr id="18" name="Text 15"/>
          <p:cNvSpPr/>
          <p:nvPr/>
        </p:nvSpPr>
        <p:spPr>
          <a:xfrm>
            <a:off x="1783080" y="4453128"/>
            <a:ext cx="53035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Conoces el sistema, fases y expectativas reales.</a:t>
            </a:r>
            <a:endParaRPr lang="en-US" sz="1300" dirty="0"/>
          </a:p>
        </p:txBody>
      </p:sp>
      <p:sp>
        <p:nvSpPr>
          <p:cNvPr id="19" name="Shape 16"/>
          <p:cNvSpPr/>
          <p:nvPr/>
        </p:nvSpPr>
        <p:spPr>
          <a:xfrm>
            <a:off x="1143000" y="5303520"/>
            <a:ext cx="502920" cy="502920"/>
          </a:xfrm>
          <a:prstGeom prst="round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1143000" y="5349240"/>
            <a:ext cx="50292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0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3</a:t>
            </a:r>
            <a:endParaRPr lang="en-US" sz="2000" dirty="0"/>
          </a:p>
        </p:txBody>
      </p:sp>
      <p:sp>
        <p:nvSpPr>
          <p:cNvPr id="21" name="Text 18"/>
          <p:cNvSpPr/>
          <p:nvPr/>
        </p:nvSpPr>
        <p:spPr>
          <a:xfrm>
            <a:off x="1783080" y="5321808"/>
            <a:ext cx="53035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Tu plan de ruta</a:t>
            </a:r>
            <a:endParaRPr lang="en-US" sz="1800" dirty="0"/>
          </a:p>
        </p:txBody>
      </p:sp>
      <p:sp>
        <p:nvSpPr>
          <p:cNvPr id="22" name="Text 19"/>
          <p:cNvSpPr/>
          <p:nvPr/>
        </p:nvSpPr>
        <p:spPr>
          <a:xfrm>
            <a:off x="1783080" y="5687568"/>
            <a:ext cx="53035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Sales con un mapa claro (12–18 meses) y mentor asignado.</a:t>
            </a:r>
            <a:endParaRPr lang="en-US" sz="1300" dirty="0"/>
          </a:p>
        </p:txBody>
      </p:sp>
      <p:sp>
        <p:nvSpPr>
          <p:cNvPr id="23" name="Shape 20"/>
          <p:cNvSpPr/>
          <p:nvPr/>
        </p:nvSpPr>
        <p:spPr>
          <a:xfrm>
            <a:off x="7635240" y="2514600"/>
            <a:ext cx="4553712" cy="4069080"/>
          </a:xfrm>
          <a:prstGeom prst="roundRect">
            <a:avLst/>
          </a:prstGeom>
          <a:solidFill>
            <a:srgbClr val="FFFFFF">
              <a:alpha val="92000"/>
            </a:srgbClr>
          </a:solidFill>
          <a:ln w="12700">
            <a:solidFill>
              <a:srgbClr val="FFFFFF">
                <a:alpha val="45000"/>
              </a:srgbClr>
            </a:solidFill>
            <a:prstDash val="solid"/>
          </a:ln>
          <a:effectLst>
            <a:outerShdw sx="100000" sy="100000" kx="0" ky="0" algn="bl" rotWithShape="0" blurRad="76200" dist="25400" dir="2700000">
              <a:srgbClr val="000000">
                <a:alpha val="18000"/>
              </a:srgbClr>
            </a:outerShdw>
          </a:effectLst>
        </p:spPr>
      </p:sp>
      <p:sp>
        <p:nvSpPr>
          <p:cNvPr id="24" name="Text 21"/>
          <p:cNvSpPr/>
          <p:nvPr/>
        </p:nvSpPr>
        <p:spPr>
          <a:xfrm>
            <a:off x="7818120" y="2697480"/>
            <a:ext cx="4187952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6B728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AGREGA AQUÍ TU QR</a:t>
            </a:r>
            <a:endParaRPr lang="en-US" sz="1200" dirty="0"/>
          </a:p>
        </p:txBody>
      </p:sp>
      <p:sp>
        <p:nvSpPr>
          <p:cNvPr id="25" name="Shape 22"/>
          <p:cNvSpPr/>
          <p:nvPr/>
        </p:nvSpPr>
        <p:spPr>
          <a:xfrm>
            <a:off x="8503920" y="3246120"/>
            <a:ext cx="3200400" cy="2743200"/>
          </a:xfrm>
          <a:prstGeom prst="rect">
            <a:avLst/>
          </a:prstGeom>
          <a:solidFill>
            <a:srgbClr val="FFFFFF"/>
          </a:solidFill>
          <a:ln w="12700">
            <a:solidFill>
              <a:srgbClr val="D9E1EF"/>
            </a:solidFill>
            <a:prstDash val="solid"/>
          </a:ln>
        </p:spPr>
      </p:sp>
      <p:sp>
        <p:nvSpPr>
          <p:cNvPr id="26" name="Text 23"/>
          <p:cNvSpPr/>
          <p:nvPr/>
        </p:nvSpPr>
        <p:spPr>
          <a:xfrm>
            <a:off x="8503920" y="6053328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6B728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Link / WhatsApp / Form</a:t>
            </a:r>
            <a:endParaRPr lang="en-US" sz="1200" dirty="0"/>
          </a:p>
        </p:txBody>
      </p:sp>
      <p:sp>
        <p:nvSpPr>
          <p:cNvPr id="27" name="Text 24"/>
          <p:cNvSpPr/>
          <p:nvPr/>
        </p:nvSpPr>
        <p:spPr>
          <a:xfrm>
            <a:off x="822960" y="6510528"/>
            <a:ext cx="54864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D8E0F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AUTOS MALL LLC</a:t>
            </a:r>
            <a:endParaRPr lang="en-US" sz="12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5F7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8640" y="320040"/>
            <a:ext cx="3657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AUTOS MALL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548640" y="685800"/>
            <a:ext cx="594360" cy="54864"/>
          </a:xfrm>
          <a:prstGeom prst="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311335" y="320040"/>
            <a:ext cx="2331720" cy="347472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D9E1EF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402775" y="374904"/>
            <a:ext cx="21488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0E2A4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USO INTERNO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822960" y="1005840"/>
            <a:ext cx="109728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Arquitectura psicológica del pitch</a:t>
            </a:r>
            <a:endParaRPr lang="en-US" sz="3200" dirty="0"/>
          </a:p>
        </p:txBody>
      </p:sp>
      <p:sp>
        <p:nvSpPr>
          <p:cNvPr id="7" name="Text 5"/>
          <p:cNvSpPr/>
          <p:nvPr/>
        </p:nvSpPr>
        <p:spPr>
          <a:xfrm>
            <a:off x="822960" y="1508760"/>
            <a:ext cx="10972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6B728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Para que el equipo mantenga el mismo “hilo emocional” en cada llamada.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822960" y="2011680"/>
            <a:ext cx="11457432" cy="461772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7ECF6"/>
            </a:solidFill>
            <a:prstDash val="solid"/>
          </a:ln>
          <a:effectLst>
            <a:outerShdw sx="100000" sy="100000" kx="0" ky="0" algn="bl" rotWithShape="0" blurRad="76200" dist="25400" dir="2700000">
              <a:srgbClr val="000000">
                <a:alpha val="1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1143000" y="2331720"/>
            <a:ext cx="29260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Espejo emocional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4160520" y="2331720"/>
            <a:ext cx="78638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Refleja el día a día del driver; crea “me entienden”.</a:t>
            </a:r>
            <a:endParaRPr lang="en-US" sz="1300" dirty="0"/>
          </a:p>
        </p:txBody>
      </p:sp>
      <p:sp>
        <p:nvSpPr>
          <p:cNvPr id="11" name="Shape 9"/>
          <p:cNvSpPr/>
          <p:nvPr/>
        </p:nvSpPr>
        <p:spPr>
          <a:xfrm>
            <a:off x="1143000" y="2770632"/>
            <a:ext cx="10927080" cy="18288"/>
          </a:xfrm>
          <a:prstGeom prst="rect">
            <a:avLst/>
          </a:prstGeom>
          <a:solidFill>
            <a:srgbClr val="E7ECF6"/>
          </a:solidFill>
          <a:ln w="12700">
            <a:solidFill>
              <a:srgbClr val="E7ECF6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143000" y="2898648"/>
            <a:ext cx="29260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Dolor → alivio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4160520" y="2898648"/>
            <a:ext cx="78638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Tangible: horas + gasolina + desgaste. Luego puente: “nosotros lo pesado”.</a:t>
            </a:r>
            <a:endParaRPr lang="en-US" sz="1300" dirty="0"/>
          </a:p>
        </p:txBody>
      </p:sp>
      <p:sp>
        <p:nvSpPr>
          <p:cNvPr id="14" name="Shape 12"/>
          <p:cNvSpPr/>
          <p:nvPr/>
        </p:nvSpPr>
        <p:spPr>
          <a:xfrm>
            <a:off x="1143000" y="3337560"/>
            <a:ext cx="10927080" cy="18288"/>
          </a:xfrm>
          <a:prstGeom prst="rect">
            <a:avLst/>
          </a:prstGeom>
          <a:solidFill>
            <a:srgbClr val="E7ECF6"/>
          </a:solidFill>
          <a:ln w="12700">
            <a:solidFill>
              <a:srgbClr val="E7ECF6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1143000" y="3465576"/>
            <a:ext cx="29260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Identidad aspiracional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4160520" y="3465576"/>
            <a:ext cx="78638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 “driver” a “operador” (activo, legado).</a:t>
            </a:r>
            <a:endParaRPr lang="en-US" sz="1300" dirty="0"/>
          </a:p>
        </p:txBody>
      </p:sp>
      <p:sp>
        <p:nvSpPr>
          <p:cNvPr id="17" name="Shape 15"/>
          <p:cNvSpPr/>
          <p:nvPr/>
        </p:nvSpPr>
        <p:spPr>
          <a:xfrm>
            <a:off x="1143000" y="3904488"/>
            <a:ext cx="10927080" cy="18288"/>
          </a:xfrm>
          <a:prstGeom prst="rect">
            <a:avLst/>
          </a:prstGeom>
          <a:solidFill>
            <a:srgbClr val="E7ECF6"/>
          </a:solidFill>
          <a:ln w="12700">
            <a:solidFill>
              <a:srgbClr val="E7ECF6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1143000" y="4032504"/>
            <a:ext cx="29260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Escasez real (si aplica)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4160520" y="4032504"/>
            <a:ext cx="78638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Cupos limitados por mentoría y calidad operativa.</a:t>
            </a:r>
            <a:endParaRPr lang="en-US" sz="1300" dirty="0"/>
          </a:p>
        </p:txBody>
      </p:sp>
      <p:sp>
        <p:nvSpPr>
          <p:cNvPr id="20" name="Shape 18"/>
          <p:cNvSpPr/>
          <p:nvPr/>
        </p:nvSpPr>
        <p:spPr>
          <a:xfrm>
            <a:off x="1143000" y="4471416"/>
            <a:ext cx="10927080" cy="18288"/>
          </a:xfrm>
          <a:prstGeom prst="rect">
            <a:avLst/>
          </a:prstGeom>
          <a:solidFill>
            <a:srgbClr val="E7ECF6"/>
          </a:solidFill>
          <a:ln w="12700">
            <a:solidFill>
              <a:srgbClr val="E7ECF6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1143000" y="4599432"/>
            <a:ext cx="29260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Claridad / camino visible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4160520" y="4599432"/>
            <a:ext cx="78638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4 fases, métricas y requisitos claros: baja incertidumbre.</a:t>
            </a:r>
            <a:endParaRPr lang="en-US" sz="1300" dirty="0"/>
          </a:p>
        </p:txBody>
      </p:sp>
      <p:sp>
        <p:nvSpPr>
          <p:cNvPr id="23" name="Shape 21"/>
          <p:cNvSpPr/>
          <p:nvPr/>
        </p:nvSpPr>
        <p:spPr>
          <a:xfrm>
            <a:off x="1143000" y="5038344"/>
            <a:ext cx="10927080" cy="18288"/>
          </a:xfrm>
          <a:prstGeom prst="rect">
            <a:avLst/>
          </a:prstGeom>
          <a:solidFill>
            <a:srgbClr val="E7ECF6"/>
          </a:solidFill>
          <a:ln w="12700">
            <a:solidFill>
              <a:srgbClr val="E7ECF6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1143000" y="5166360"/>
            <a:ext cx="29260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Reciprocidad</a:t>
            </a:r>
            <a:endParaRPr lang="en-US" sz="1400" dirty="0"/>
          </a:p>
        </p:txBody>
      </p:sp>
      <p:sp>
        <p:nvSpPr>
          <p:cNvPr id="25" name="Text 23"/>
          <p:cNvSpPr/>
          <p:nvPr/>
        </p:nvSpPr>
        <p:spPr>
          <a:xfrm>
            <a:off x="4160520" y="5166360"/>
            <a:ext cx="78638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Soporte, mentoría y estructura desde día 1: “te doy valor antes”.</a:t>
            </a:r>
            <a:endParaRPr lang="en-US" sz="1300" dirty="0"/>
          </a:p>
        </p:txBody>
      </p:sp>
      <p:sp>
        <p:nvSpPr>
          <p:cNvPr id="26" name="Shape 24"/>
          <p:cNvSpPr/>
          <p:nvPr/>
        </p:nvSpPr>
        <p:spPr>
          <a:xfrm>
            <a:off x="1143000" y="5605272"/>
            <a:ext cx="10927080" cy="18288"/>
          </a:xfrm>
          <a:prstGeom prst="rect">
            <a:avLst/>
          </a:prstGeom>
          <a:solidFill>
            <a:srgbClr val="E7ECF6"/>
          </a:solidFill>
          <a:ln w="12700">
            <a:solidFill>
              <a:srgbClr val="E7ECF6"/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1143000" y="5733288"/>
            <a:ext cx="29260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Cierre con decisión</a:t>
            </a:r>
            <a:endParaRPr lang="en-US" sz="1400" dirty="0"/>
          </a:p>
        </p:txBody>
      </p:sp>
      <p:sp>
        <p:nvSpPr>
          <p:cNvPr id="28" name="Text 26"/>
          <p:cNvSpPr/>
          <p:nvPr/>
        </p:nvSpPr>
        <p:spPr>
          <a:xfrm>
            <a:off x="4160520" y="5733288"/>
            <a:ext cx="78638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Dos versiones de ti en 18 meses. Acción hoy.</a:t>
            </a:r>
            <a:endParaRPr lang="en-US" sz="1300" dirty="0"/>
          </a:p>
        </p:txBody>
      </p:sp>
      <p:sp>
        <p:nvSpPr>
          <p:cNvPr id="29" name="Text 27"/>
          <p:cNvSpPr/>
          <p:nvPr/>
        </p:nvSpPr>
        <p:spPr>
          <a:xfrm>
            <a:off x="822960" y="6537960"/>
            <a:ext cx="11430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Tip: mantiene el ritmo “corto, concreto, visual”. Evita promesas absolutas y usa “según elegibilidad”.</a:t>
            </a:r>
            <a:endParaRPr lang="en-US" sz="1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5F7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8640" y="320040"/>
            <a:ext cx="3657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AUTOS MALL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548640" y="685800"/>
            <a:ext cx="594360" cy="54864"/>
          </a:xfrm>
          <a:prstGeom prst="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311335" y="320040"/>
            <a:ext cx="2331720" cy="347472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D9E1EF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402775" y="374904"/>
            <a:ext cx="21488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0E2A4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APERTURA</a:t>
            </a:r>
            <a:endParaRPr lang="en-US" sz="1100" dirty="0"/>
          </a:p>
        </p:txBody>
      </p:sp>
      <p:sp>
        <p:nvSpPr>
          <p:cNvPr id="6" name="Shape 4"/>
          <p:cNvSpPr/>
          <p:nvPr/>
        </p:nvSpPr>
        <p:spPr>
          <a:xfrm>
            <a:off x="6858000" y="1097280"/>
            <a:ext cx="4892040" cy="525780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7ECF6"/>
            </a:solidFill>
            <a:prstDash val="solid"/>
          </a:ln>
          <a:effectLst>
            <a:outerShdw sx="100000" sy="100000" kx="0" ky="0" algn="bl" rotWithShape="0" blurRad="76200" dist="25400" dir="2700000">
              <a:srgbClr val="000000">
                <a:alpha val="10000"/>
              </a:srgbClr>
            </a:outerShdw>
          </a:effectLst>
        </p:spPr>
      </p:sp>
      <p:pic>
        <p:nvPicPr>
          <p:cNvPr id="7" name="Image 0" descr="/mnt/data/autosmall_pitch/assets/gps_dashboard.jpg">    </p:cNvPr>
          <p:cNvPicPr>
            <a:picLocks noChangeAspect="1"/>
          </p:cNvPicPr>
          <p:nvPr/>
        </p:nvPicPr>
        <p:blipFill>
          <a:blip r:embed="rId1"/>
          <a:srcRect l="0" r="0" t="29529" b="29529"/>
          <a:stretch/>
        </p:blipFill>
        <p:spPr>
          <a:xfrm>
            <a:off x="6995160" y="1234440"/>
            <a:ext cx="4617720" cy="283464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6995160" y="4069080"/>
            <a:ext cx="4617720" cy="2240280"/>
          </a:xfrm>
          <a:prstGeom prst="rect">
            <a:avLst/>
          </a:prstGeom>
          <a:solidFill>
            <a:srgbClr val="0B1F3A">
              <a:alpha val="92000"/>
            </a:srgbClr>
          </a:solidFill>
          <a:ln w="12700">
            <a:solidFill>
              <a:srgbClr val="0B1F3A">
                <a:alpha val="0"/>
              </a:srgbClr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269480" y="4297680"/>
            <a:ext cx="420624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Entre pedido y pedido…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269480" y="4681728"/>
            <a:ext cx="43891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D8E0F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Este mensaje es para ti.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822960" y="1143000"/>
            <a:ext cx="57607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4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Si estás aquí…</a:t>
            </a:r>
            <a:endParaRPr lang="en-US" sz="3400" dirty="0"/>
          </a:p>
        </p:txBody>
      </p:sp>
      <p:sp>
        <p:nvSpPr>
          <p:cNvPr id="12" name="Text 9"/>
          <p:cNvSpPr/>
          <p:nvPr/>
        </p:nvSpPr>
        <p:spPr>
          <a:xfrm>
            <a:off x="868680" y="1965960"/>
            <a:ext cx="5897880" cy="3931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79400" indent="-279400">
              <a:lnSpc>
                <a:spcPct val="115000"/>
              </a:lnSpc>
              <a:buSzPct val="100000"/>
              <a:buChar char="•"/>
            </a:pPr>
            <a:r>
              <a:rPr lang="en-US" sz="18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leyendo esto entre un pedido y otro</a:t>
            </a:r>
            <a:endParaRPr lang="en-US" sz="1800" dirty="0"/>
          </a:p>
          <a:p>
            <a:pPr marL="279400" indent="-279400">
              <a:lnSpc>
                <a:spcPct val="115000"/>
              </a:lnSpc>
              <a:buSzPct val="100000"/>
              <a:buChar char="•"/>
            </a:pPr>
            <a:r>
              <a:rPr lang="en-US" sz="18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escuchándolo mientras manejas a tu siguiente entrega</a:t>
            </a:r>
            <a:endParaRPr lang="en-US" sz="1800" dirty="0"/>
          </a:p>
          <a:p>
            <a:pPr marL="279400" indent="-279400">
              <a:lnSpc>
                <a:spcPct val="115000"/>
              </a:lnSpc>
              <a:buSzPct val="100000"/>
              <a:buChar char="•"/>
            </a:pPr>
            <a:r>
              <a:rPr lang="en-US" sz="18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después de otro día de 10 horas moviendo paquetes</a:t>
            </a:r>
            <a:endParaRPr lang="en-US" sz="1800" dirty="0"/>
          </a:p>
          <a:p>
            <a:pPr marL="279400" indent="-279400">
              <a:lnSpc>
                <a:spcPct val="115000"/>
              </a:lnSpc>
              <a:buSzPct val="100000"/>
              <a:buChar char="•"/>
            </a:pPr>
            <a:endParaRPr lang="en-US" sz="1800" dirty="0"/>
          </a:p>
          <a:p>
            <a:pPr marL="279400" indent="-279400">
              <a:lnSpc>
                <a:spcPct val="115000"/>
              </a:lnSpc>
              <a:buSzPct val="100000"/>
              <a:buChar char="•"/>
            </a:pPr>
            <a:r>
              <a:rPr lang="en-US" sz="18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…entonces ya sabes que el problema no es trabajar duro.</a:t>
            </a:r>
            <a:endParaRPr lang="en-US" sz="1800" dirty="0"/>
          </a:p>
          <a:p>
            <a:pPr marL="279400" indent="-279400">
              <a:lnSpc>
                <a:spcPct val="115000"/>
              </a:lnSpc>
              <a:buSzPct val="100000"/>
              <a:buChar char="•"/>
            </a:pPr>
            <a:r>
              <a:rPr lang="en-US" sz="18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El problema es que tu esfuerzo no está construyendo nada que sea tuyo.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548640" y="6400800"/>
            <a:ext cx="1109441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 Driver a Operador. De Entregar a Construir.</a:t>
            </a:r>
            <a:endParaRPr lang="en-US" sz="11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autosmall_pitch/assets/truck_street_raster.jpg">    </p:cNvPr>
          <p:cNvPicPr>
            <a:picLocks noChangeAspect="1"/>
          </p:cNvPicPr>
          <p:nvPr/>
        </p:nvPicPr>
        <p:blipFill>
          <a:blip r:embed="rId1"/>
          <a:srcRect l="3335" r="3335" t="0" b="0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4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548640" y="320040"/>
            <a:ext cx="3657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AUTOS MALL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548640" y="685800"/>
            <a:ext cx="594360" cy="54864"/>
          </a:xfrm>
          <a:prstGeom prst="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9311335" y="320040"/>
            <a:ext cx="2331720" cy="347472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D9E1E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402775" y="374904"/>
            <a:ext cx="21488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0E2A4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REALIDAD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822960" y="1097280"/>
            <a:ext cx="713232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0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La matemática del día</a:t>
            </a:r>
            <a:endParaRPr lang="en-US" sz="4000" dirty="0"/>
          </a:p>
        </p:txBody>
      </p:sp>
      <p:sp>
        <p:nvSpPr>
          <p:cNvPr id="9" name="Shape 6"/>
          <p:cNvSpPr/>
          <p:nvPr/>
        </p:nvSpPr>
        <p:spPr>
          <a:xfrm>
            <a:off x="822960" y="2011680"/>
            <a:ext cx="6629400" cy="2880360"/>
          </a:xfrm>
          <a:prstGeom prst="roundRect">
            <a:avLst/>
          </a:prstGeom>
          <a:solidFill>
            <a:srgbClr val="FFFFFF">
              <a:alpha val="94000"/>
            </a:srgbClr>
          </a:solidFill>
          <a:ln w="12700">
            <a:solidFill>
              <a:srgbClr val="FFFFFF">
                <a:alpha val="60000"/>
              </a:srgbClr>
            </a:solidFill>
            <a:prstDash val="solid"/>
          </a:ln>
          <a:effectLst>
            <a:outerShdw sx="100000" sy="100000" kx="0" ky="0" algn="bl" rotWithShape="0" blurRad="76200" dist="25400" dir="2700000">
              <a:srgbClr val="000000">
                <a:alpha val="18000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1143000" y="2331720"/>
            <a:ext cx="25603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10–12 horas</a:t>
            </a:r>
            <a:endParaRPr lang="en-US" sz="3000" dirty="0"/>
          </a:p>
        </p:txBody>
      </p:sp>
      <p:sp>
        <p:nvSpPr>
          <p:cNvPr id="11" name="Text 8"/>
          <p:cNvSpPr/>
          <p:nvPr/>
        </p:nvSpPr>
        <p:spPr>
          <a:xfrm>
            <a:off x="1143000" y="2834640"/>
            <a:ext cx="61264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B728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+ gasolina + desgaste + tiempo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143000" y="3401568"/>
            <a:ext cx="5989320" cy="45720"/>
          </a:xfrm>
          <a:prstGeom prst="rect">
            <a:avLst/>
          </a:prstGeom>
          <a:solidFill>
            <a:srgbClr val="D9E1EF"/>
          </a:solidFill>
          <a:ln w="12700">
            <a:solidFill>
              <a:srgbClr val="D9E1E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143000" y="3547872"/>
            <a:ext cx="612648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FF7A0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= $150–$200 (un buen día)</a:t>
            </a:r>
            <a:endParaRPr lang="en-US" sz="3000" dirty="0"/>
          </a:p>
        </p:txBody>
      </p:sp>
      <p:sp>
        <p:nvSpPr>
          <p:cNvPr id="14" name="Text 11"/>
          <p:cNvSpPr/>
          <p:nvPr/>
        </p:nvSpPr>
        <p:spPr>
          <a:xfrm>
            <a:off x="1143000" y="4160520"/>
            <a:ext cx="6126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Y mañana… empiezas desde cero otra vez.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22960" y="5166360"/>
            <a:ext cx="987552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i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La pregunta no es si trabajas duro.</a:t>
            </a:r>
            <a:endParaRPr lang="en-US" sz="2000" dirty="0"/>
          </a:p>
          <a:p>
            <a:pPr indent="0" marL="0">
              <a:buNone/>
            </a:pPr>
            <a:r>
              <a:rPr lang="en-US" sz="2000" i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La pregunta es: ¿qué estás construyendo?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8640" y="320040"/>
            <a:ext cx="3657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AUTOS MALL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548640" y="685800"/>
            <a:ext cx="594360" cy="54864"/>
          </a:xfrm>
          <a:prstGeom prst="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311335" y="320040"/>
            <a:ext cx="2331720" cy="347472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D9E1EF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402775" y="374904"/>
            <a:ext cx="21488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0E2A4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EL PROBLEMA</a:t>
            </a:r>
            <a:endParaRPr lang="en-US" sz="1100" dirty="0"/>
          </a:p>
        </p:txBody>
      </p:sp>
      <p:pic>
        <p:nvPicPr>
          <p:cNvPr id="6" name="Image 0" descr="/mnt/data/autosmall_pitch/assets/warehouse.jpg">    </p:cNvPr>
          <p:cNvPicPr>
            <a:picLocks noChangeAspect="1"/>
          </p:cNvPicPr>
          <p:nvPr/>
        </p:nvPicPr>
        <p:blipFill>
          <a:blip r:embed="rId1"/>
          <a:srcRect l="0" r="0" t="6696" b="6696"/>
          <a:stretch/>
        </p:blipFill>
        <p:spPr>
          <a:xfrm>
            <a:off x="6492240" y="914400"/>
            <a:ext cx="5696712" cy="594360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6492240" y="914400"/>
            <a:ext cx="5696712" cy="5943600"/>
          </a:xfrm>
          <a:prstGeom prst="rect">
            <a:avLst/>
          </a:prstGeom>
          <a:solidFill>
            <a:srgbClr val="0B1F3A">
              <a:alpha val="75000"/>
            </a:srgbClr>
          </a:solidFill>
          <a:ln w="12700">
            <a:solidFill>
              <a:srgbClr val="0B1F3A">
                <a:alpha val="0"/>
              </a:srgbClr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22960" y="1051560"/>
            <a:ext cx="530352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Lo que ves en la app</a:t>
            </a:r>
            <a:endParaRPr lang="en-US" sz="2800" dirty="0"/>
          </a:p>
        </p:txBody>
      </p:sp>
      <p:sp>
        <p:nvSpPr>
          <p:cNvPr id="9" name="Text 6"/>
          <p:cNvSpPr/>
          <p:nvPr/>
        </p:nvSpPr>
        <p:spPr>
          <a:xfrm>
            <a:off x="822960" y="1554480"/>
            <a:ext cx="53035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6B728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Entrega • Pago • Rating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822960" y="2057400"/>
            <a:ext cx="5394960" cy="452628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7ECF6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97280" y="2331720"/>
            <a:ext cx="48463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Eso es solo la superficie.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1097280" y="2788920"/>
            <a:ext cx="4846320" cy="3657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ct val="112000"/>
              </a:lnSpc>
              <a:buNone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Detrás hay un “mundo” que decide</a:t>
            </a:r>
            <a:endParaRPr lang="en-US" sz="1400" dirty="0"/>
          </a:p>
          <a:p>
            <a:pPr indent="0" marL="0">
              <a:lnSpc>
                <a:spcPct val="112000"/>
              </a:lnSpc>
              <a:buNone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quién gana y quién se queda igual:</a:t>
            </a:r>
            <a:endParaRPr lang="en-US" sz="1400" dirty="0"/>
          </a:p>
          <a:p>
            <a:pPr indent="0" marL="0">
              <a:lnSpc>
                <a:spcPct val="112000"/>
              </a:lnSpc>
              <a:buNone/>
            </a:pPr>
            <a:endParaRPr lang="en-US" sz="1400" dirty="0"/>
          </a:p>
          <a:p>
            <a:pPr indent="0" marL="0">
              <a:lnSpc>
                <a:spcPct val="112000"/>
              </a:lnSpc>
              <a:buNone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Contratos con carriers</a:t>
            </a:r>
            <a:endParaRPr lang="en-US" sz="1400" dirty="0"/>
          </a:p>
          <a:p>
            <a:pPr indent="0" marL="0">
              <a:lnSpc>
                <a:spcPct val="112000"/>
              </a:lnSpc>
              <a:buNone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Operaciones (dispatch, QA, métricas)</a:t>
            </a:r>
            <a:endParaRPr lang="en-US" sz="1400" dirty="0"/>
          </a:p>
          <a:p>
            <a:pPr indent="0" marL="0">
              <a:lnSpc>
                <a:spcPct val="112000"/>
              </a:lnSpc>
              <a:buNone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Seguros, compliance, seguridad</a:t>
            </a:r>
            <a:endParaRPr lang="en-US" sz="1400" dirty="0"/>
          </a:p>
          <a:p>
            <a:pPr indent="0" marL="0">
              <a:lnSpc>
                <a:spcPct val="112000"/>
              </a:lnSpc>
              <a:buNone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Flota, mantenimiento, reemplazos</a:t>
            </a:r>
            <a:endParaRPr lang="en-US" sz="1400" dirty="0"/>
          </a:p>
          <a:p>
            <a:pPr indent="0" marL="0">
              <a:lnSpc>
                <a:spcPct val="112000"/>
              </a:lnSpc>
              <a:buNone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Nómina, impuestos, contabilidad</a:t>
            </a:r>
            <a:endParaRPr lang="en-US" sz="1400" dirty="0"/>
          </a:p>
          <a:p>
            <a:pPr indent="0" marL="0">
              <a:lnSpc>
                <a:spcPct val="112000"/>
              </a:lnSpc>
              <a:buNone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SOPs, capacitación, escalamiento</a:t>
            </a:r>
            <a:endParaRPr lang="en-US" sz="1400" dirty="0"/>
          </a:p>
          <a:p>
            <a:pPr indent="0" marL="0">
              <a:lnSpc>
                <a:spcPct val="112000"/>
              </a:lnSpc>
              <a:buNone/>
            </a:pPr>
            <a:endParaRPr lang="en-US" sz="1400" dirty="0"/>
          </a:p>
          <a:p>
            <a:pPr indent="0" marL="0">
              <a:lnSpc>
                <a:spcPct val="112000"/>
              </a:lnSpc>
              <a:buNone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La mayoría se frena aquí por miedo: “no sé hacerlo”.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6720840" y="1234440"/>
            <a:ext cx="5212080" cy="1051560"/>
          </a:xfrm>
          <a:prstGeom prst="round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  <a:effectLst>
            <a:outerShdw sx="100000" sy="100000" kx="0" ky="0" algn="bl" rotWithShape="0" blurRad="63500" dist="25400" dir="2700000">
              <a:srgbClr val="000000">
                <a:alpha val="18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6903720" y="1353312"/>
            <a:ext cx="484632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Aquí es donde AUTOS MALL</a:t>
            </a:r>
            <a:endParaRPr lang="en-US" sz="2000" dirty="0"/>
          </a:p>
          <a:p>
            <a:pPr indent="0" marL="0">
              <a:buNone/>
            </a:pPr>
            <a:r>
              <a:rPr lang="en-US" sz="20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se vuelve tu ventaja.</a:t>
            </a:r>
            <a:endParaRPr lang="en-US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5F7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8640" y="320040"/>
            <a:ext cx="3657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AUTOS MALL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548640" y="685800"/>
            <a:ext cx="594360" cy="54864"/>
          </a:xfrm>
          <a:prstGeom prst="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311335" y="320040"/>
            <a:ext cx="2331720" cy="347472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D9E1EF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402775" y="374904"/>
            <a:ext cx="21488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0E2A4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REVELACIÓN</a:t>
            </a:r>
            <a:endParaRPr lang="en-US" sz="1100" dirty="0"/>
          </a:p>
        </p:txBody>
      </p:sp>
      <p:sp>
        <p:nvSpPr>
          <p:cNvPr id="6" name="Shape 4"/>
          <p:cNvSpPr/>
          <p:nvPr/>
        </p:nvSpPr>
        <p:spPr>
          <a:xfrm>
            <a:off x="822960" y="1508760"/>
            <a:ext cx="6126480" cy="3108960"/>
          </a:xfrm>
          <a:prstGeom prst="roundRect">
            <a:avLst/>
          </a:prstGeom>
          <a:solidFill>
            <a:srgbClr val="FFFFFF">
              <a:alpha val="93000"/>
            </a:srgbClr>
          </a:solidFill>
          <a:ln w="12700">
            <a:solidFill>
              <a:srgbClr val="E7ECF6"/>
            </a:solidFill>
            <a:prstDash val="solid"/>
          </a:ln>
          <a:effectLst>
            <a:outerShdw sx="100000" sy="100000" kx="0" ky="0" algn="bl" rotWithShape="0" blurRad="76200" dist="25400" dir="2700000">
              <a:srgbClr val="000000">
                <a:alpha val="18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1097280" y="1645920"/>
            <a:ext cx="54864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800" dirty="0">
                <a:solidFill>
                  <a:srgbClr val="FF7A0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“</a:t>
            </a:r>
            <a:endParaRPr lang="en-US" sz="4800" dirty="0"/>
          </a:p>
        </p:txBody>
      </p:sp>
      <p:sp>
        <p:nvSpPr>
          <p:cNvPr id="8" name="Text 6"/>
          <p:cNvSpPr/>
          <p:nvPr/>
        </p:nvSpPr>
        <p:spPr>
          <a:xfrm>
            <a:off x="1417320" y="2011680"/>
            <a:ext cx="5212080" cy="21945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100" i="1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Tú ya sabes la calle.</a:t>
            </a:r>
            <a:endParaRPr lang="en-US" sz="2100" dirty="0"/>
          </a:p>
          <a:p>
            <a:pPr indent="0" marL="0">
              <a:buNone/>
            </a:pPr>
            <a:r>
              <a:rPr lang="en-US" sz="2100" i="1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Lo que falta no es “talento”.</a:t>
            </a:r>
            <a:endParaRPr lang="en-US" sz="2100" dirty="0"/>
          </a:p>
          <a:p>
            <a:pPr indent="0" marL="0">
              <a:buNone/>
            </a:pPr>
            <a:r>
              <a:rPr lang="en-US" sz="2100" i="1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Lo que falta es estructura + contratos + operación.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1417320" y="4023360"/>
            <a:ext cx="52120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6B728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— La diferencia entre “driver” y “operador”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822960" y="4800600"/>
            <a:ext cx="3749040" cy="16916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7ECF6"/>
            </a:solidFill>
            <a:prstDash val="solid"/>
          </a:ln>
          <a:effectLst>
            <a:outerShdw sx="100000" sy="100000" kx="0" ky="0" algn="bl" rotWithShape="0" blurRad="63500" dist="25400" dir="2700000">
              <a:srgbClr val="000000">
                <a:alpha val="10000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822960" y="4800600"/>
            <a:ext cx="3749040" cy="73152"/>
          </a:xfrm>
          <a:prstGeom prst="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051560" y="4983480"/>
            <a:ext cx="32918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6B728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EXPERIENCIA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1051560" y="5367528"/>
            <a:ext cx="329184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Rutas, zonas, tiempos</a:t>
            </a: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resolución en calle</a:t>
            </a:r>
            <a:endParaRPr lang="en-US" sz="1400" dirty="0"/>
          </a:p>
        </p:txBody>
      </p:sp>
      <p:sp>
        <p:nvSpPr>
          <p:cNvPr id="14" name="Shape 12"/>
          <p:cNvSpPr/>
          <p:nvPr/>
        </p:nvSpPr>
        <p:spPr>
          <a:xfrm>
            <a:off x="4892040" y="4800600"/>
            <a:ext cx="3749040" cy="16916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7ECF6"/>
            </a:solidFill>
            <a:prstDash val="solid"/>
          </a:ln>
          <a:effectLst>
            <a:outerShdw sx="100000" sy="100000" kx="0" ky="0" algn="bl" rotWithShape="0" blurRad="63500" dist="25400" dir="2700000">
              <a:srgbClr val="000000">
                <a:alpha val="10000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4892040" y="4800600"/>
            <a:ext cx="3749040" cy="73152"/>
          </a:xfrm>
          <a:prstGeom prst="rect">
            <a:avLst/>
          </a:prstGeom>
          <a:solidFill>
            <a:srgbClr val="0E2A4A"/>
          </a:solidFill>
          <a:ln w="12700">
            <a:solidFill>
              <a:srgbClr val="0E2A4A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5120640" y="4983480"/>
            <a:ext cx="32918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6B728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SISTEMA</a:t>
            </a:r>
            <a:endParaRPr lang="en-US" sz="1200" dirty="0"/>
          </a:p>
        </p:txBody>
      </p:sp>
      <p:sp>
        <p:nvSpPr>
          <p:cNvPr id="17" name="Text 15"/>
          <p:cNvSpPr/>
          <p:nvPr/>
        </p:nvSpPr>
        <p:spPr>
          <a:xfrm>
            <a:off x="5120640" y="5367528"/>
            <a:ext cx="329184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Métricas, SOPs</a:t>
            </a: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calidad, soporte</a:t>
            </a:r>
            <a:endParaRPr lang="en-US" sz="1400" dirty="0"/>
          </a:p>
        </p:txBody>
      </p:sp>
      <p:sp>
        <p:nvSpPr>
          <p:cNvPr id="18" name="Shape 16"/>
          <p:cNvSpPr/>
          <p:nvPr/>
        </p:nvSpPr>
        <p:spPr>
          <a:xfrm>
            <a:off x="8961120" y="4800600"/>
            <a:ext cx="3749040" cy="16916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7ECF6"/>
            </a:solidFill>
            <a:prstDash val="solid"/>
          </a:ln>
          <a:effectLst>
            <a:outerShdw sx="100000" sy="100000" kx="0" ky="0" algn="bl" rotWithShape="0" blurRad="63500" dist="25400" dir="2700000">
              <a:srgbClr val="000000">
                <a:alpha val="10000"/>
              </a:srgbClr>
            </a:outerShdw>
          </a:effectLst>
        </p:spPr>
      </p:sp>
      <p:sp>
        <p:nvSpPr>
          <p:cNvPr id="19" name="Shape 17"/>
          <p:cNvSpPr/>
          <p:nvPr/>
        </p:nvSpPr>
        <p:spPr>
          <a:xfrm>
            <a:off x="8961120" y="4800600"/>
            <a:ext cx="3749040" cy="73152"/>
          </a:xfrm>
          <a:prstGeom prst="rect">
            <a:avLst/>
          </a:prstGeom>
          <a:solidFill>
            <a:srgbClr val="19C37D"/>
          </a:solidFill>
          <a:ln w="12700">
            <a:solidFill>
              <a:srgbClr val="19C37D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9189720" y="4983480"/>
            <a:ext cx="32918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6B728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NEGOCIO</a:t>
            </a:r>
            <a:endParaRPr lang="en-US" sz="1200" dirty="0"/>
          </a:p>
        </p:txBody>
      </p:sp>
      <p:sp>
        <p:nvSpPr>
          <p:cNvPr id="21" name="Text 19"/>
          <p:cNvSpPr/>
          <p:nvPr/>
        </p:nvSpPr>
        <p:spPr>
          <a:xfrm>
            <a:off x="9189720" y="5367528"/>
            <a:ext cx="329184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Contratos, legal</a:t>
            </a: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flota, costos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548640" y="6400800"/>
            <a:ext cx="1109441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 Driver a Operador. De Entregar a Construir.</a:t>
            </a:r>
            <a:endParaRPr lang="en-US" sz="11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autosmall_pitch/assets/control_room.jpg">    </p:cNvPr>
          <p:cNvPicPr>
            <a:picLocks noChangeAspect="1"/>
          </p:cNvPicPr>
          <p:nvPr/>
        </p:nvPicPr>
        <p:blipFill>
          <a:blip r:embed="rId1"/>
          <a:srcRect l="0" r="0" t="12499" b="12499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B1F3A">
              <a:alpha val="60000"/>
            </a:srgbClr>
          </a:solidFill>
          <a:ln w="12700">
            <a:solidFill>
              <a:srgbClr val="0B1F3A">
                <a:alpha val="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548640" y="320040"/>
            <a:ext cx="3657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AUTOS MALL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548640" y="685800"/>
            <a:ext cx="594360" cy="54864"/>
          </a:xfrm>
          <a:prstGeom prst="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9311335" y="320040"/>
            <a:ext cx="2331720" cy="347472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D9E1E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402775" y="374904"/>
            <a:ext cx="21488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0E2A4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SOLUCIÓN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822960" y="1051560"/>
            <a:ext cx="74980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8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AUTOS MALL es el puente</a:t>
            </a:r>
            <a:endParaRPr lang="en-US" sz="3800" dirty="0"/>
          </a:p>
        </p:txBody>
      </p:sp>
      <p:sp>
        <p:nvSpPr>
          <p:cNvPr id="9" name="Text 6"/>
          <p:cNvSpPr/>
          <p:nvPr/>
        </p:nvSpPr>
        <p:spPr>
          <a:xfrm>
            <a:off x="822960" y="1600200"/>
            <a:ext cx="9601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D8E0F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 “hacer entregas” a “operar tu propia logística”.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822960" y="2331720"/>
            <a:ext cx="6629400" cy="4160520"/>
          </a:xfrm>
          <a:prstGeom prst="roundRect">
            <a:avLst/>
          </a:prstGeom>
          <a:solidFill>
            <a:srgbClr val="FFFFFF">
              <a:alpha val="94000"/>
            </a:srgbClr>
          </a:solidFill>
          <a:ln w="12700">
            <a:solidFill>
              <a:srgbClr val="FFFFFF">
                <a:alpha val="60000"/>
              </a:srgbClr>
            </a:solidFill>
            <a:prstDash val="solid"/>
          </a:ln>
          <a:effectLst>
            <a:outerShdw sx="100000" sy="100000" kx="0" ky="0" algn="bl" rotWithShape="0" blurRad="76200" dist="25400" dir="2700000">
              <a:srgbClr val="000000">
                <a:alpha val="18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1143000" y="2606040"/>
            <a:ext cx="6172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Nosotros nos encargamos de lo pesado: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1143000" y="3063240"/>
            <a:ext cx="6172200" cy="3108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Contratos y relación con carriers</a:t>
            </a:r>
            <a:endParaRPr lang="en-US" sz="14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Estructura legal y cumplimiento (compliance)</a:t>
            </a:r>
            <a:endParaRPr lang="en-US" sz="14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Soporte operativo (dispatch, métricas, calidad)</a:t>
            </a:r>
            <a:endParaRPr lang="en-US" sz="14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Capacitación: de conductor a operador</a:t>
            </a:r>
            <a:endParaRPr lang="en-US" sz="14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Mentoría 1:1 (alguien que ya recorrió el camino)</a:t>
            </a:r>
            <a:endParaRPr lang="en-US" sz="14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4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Comunidad y escalamiento (equipo, flota, procesos)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7818120" y="2331720"/>
            <a:ext cx="3886200" cy="4160520"/>
          </a:xfrm>
          <a:prstGeom prst="round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  <a:effectLst>
            <a:outerShdw sx="100000" sy="100000" kx="0" ky="0" algn="bl" rotWithShape="0" blurRad="76200" dist="25400" dir="2700000">
              <a:srgbClr val="000000">
                <a:alpha val="18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8092440" y="2788920"/>
            <a:ext cx="338328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ct val="100000"/>
              </a:lnSpc>
              <a:buNone/>
            </a:pPr>
            <a:r>
              <a:rPr lang="en-US" sz="26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Tú pones la calle.</a:t>
            </a:r>
            <a:endParaRPr lang="en-US" sz="2600" dirty="0"/>
          </a:p>
          <a:p>
            <a:pPr indent="0" marL="0">
              <a:lnSpc>
                <a:spcPct val="100000"/>
              </a:lnSpc>
              <a:buNone/>
            </a:pPr>
            <a:r>
              <a:rPr lang="en-US" sz="26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Nosotros ponemos</a:t>
            </a:r>
            <a:endParaRPr lang="en-US" sz="2600" dirty="0"/>
          </a:p>
          <a:p>
            <a:pPr indent="0" marL="0">
              <a:lnSpc>
                <a:spcPct val="100000"/>
              </a:lnSpc>
              <a:buNone/>
            </a:pPr>
            <a:r>
              <a:rPr lang="en-US" sz="26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la estructura.</a:t>
            </a:r>
            <a:endParaRPr lang="en-US" sz="2600" dirty="0"/>
          </a:p>
        </p:txBody>
      </p:sp>
      <p:sp>
        <p:nvSpPr>
          <p:cNvPr id="15" name="Text 12"/>
          <p:cNvSpPr/>
          <p:nvPr/>
        </p:nvSpPr>
        <p:spPr>
          <a:xfrm>
            <a:off x="8092440" y="4160520"/>
            <a:ext cx="3383280" cy="20116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Resultado: en 12–18 meses puedes estar operando bajo estructura y rumbo a tu independencia.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8640" y="320040"/>
            <a:ext cx="3657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AUTOS MALL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548640" y="685800"/>
            <a:ext cx="594360" cy="54864"/>
          </a:xfrm>
          <a:prstGeom prst="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311335" y="320040"/>
            <a:ext cx="2331720" cy="347472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D9E1EF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402775" y="374904"/>
            <a:ext cx="21488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0E2A4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EL SISTEMA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822960" y="1005840"/>
            <a:ext cx="80467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8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El camino en 4 fases</a:t>
            </a:r>
            <a:endParaRPr lang="en-US" sz="3800" dirty="0"/>
          </a:p>
        </p:txBody>
      </p:sp>
      <p:sp>
        <p:nvSpPr>
          <p:cNvPr id="7" name="Text 5"/>
          <p:cNvSpPr/>
          <p:nvPr/>
        </p:nvSpPr>
        <p:spPr>
          <a:xfrm>
            <a:off x="822960" y="1554480"/>
            <a:ext cx="98755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B728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Diseñado para que tu experiencia se convierta en operación y patrimonio.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822960" y="2148840"/>
            <a:ext cx="2430704" cy="45262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7ECF6"/>
            </a:solidFill>
            <a:prstDash val="solid"/>
          </a:ln>
          <a:effectLst>
            <a:outerShdw sx="100000" sy="100000" kx="0" ky="0" algn="bl" rotWithShape="0" blurRad="76200" dist="25400" dir="2700000">
              <a:srgbClr val="000000">
                <a:alpha val="12000"/>
              </a:srgbClr>
            </a:outerShdw>
          </a:effectLst>
        </p:spPr>
      </p:sp>
      <p:sp>
        <p:nvSpPr>
          <p:cNvPr id="9" name="Shape 7"/>
          <p:cNvSpPr/>
          <p:nvPr/>
        </p:nvSpPr>
        <p:spPr>
          <a:xfrm>
            <a:off x="1097280" y="2404872"/>
            <a:ext cx="1508760" cy="320040"/>
          </a:xfrm>
          <a:prstGeom prst="roundRect">
            <a:avLst/>
          </a:prstGeom>
          <a:solidFill>
            <a:srgbClr val="FF7A00">
              <a:alpha val="92000"/>
            </a:srgbClr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97280" y="2432304"/>
            <a:ext cx="1508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FASE 1</a:t>
            </a:r>
            <a:endParaRPr lang="en-US" sz="1000" dirty="0"/>
          </a:p>
        </p:txBody>
      </p:sp>
      <p:sp>
        <p:nvSpPr>
          <p:cNvPr id="11" name="Text 9"/>
          <p:cNvSpPr/>
          <p:nvPr/>
        </p:nvSpPr>
        <p:spPr>
          <a:xfrm>
            <a:off x="1097280" y="2834640"/>
            <a:ext cx="1882064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Fundamentos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1097280" y="3246120"/>
            <a:ext cx="1882064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6B728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Meses 1–6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1097280" y="3657600"/>
            <a:ext cx="1882064" cy="2697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Ganas mientras aprendes</a:t>
            </a:r>
            <a:endParaRPr lang="en-US" sz="13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Mentor + rutas optimizadas</a:t>
            </a:r>
            <a:endParaRPr lang="en-US" sz="13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Bases legales y operativas</a:t>
            </a:r>
            <a:endParaRPr lang="en-US" sz="1300" dirty="0"/>
          </a:p>
        </p:txBody>
      </p:sp>
      <p:sp>
        <p:nvSpPr>
          <p:cNvPr id="14" name="Shape 12"/>
          <p:cNvSpPr/>
          <p:nvPr/>
        </p:nvSpPr>
        <p:spPr>
          <a:xfrm>
            <a:off x="3527984" y="2148840"/>
            <a:ext cx="2430704" cy="45262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7ECF6"/>
            </a:solidFill>
            <a:prstDash val="solid"/>
          </a:ln>
          <a:effectLst>
            <a:outerShdw sx="100000" sy="100000" kx="0" ky="0" algn="bl" rotWithShape="0" blurRad="76200" dist="25400" dir="2700000">
              <a:srgbClr val="000000">
                <a:alpha val="12000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3802304" y="2404872"/>
            <a:ext cx="1508760" cy="320040"/>
          </a:xfrm>
          <a:prstGeom prst="roundRect">
            <a:avLst/>
          </a:prstGeom>
          <a:solidFill>
            <a:srgbClr val="0E2A4A">
              <a:alpha val="92000"/>
            </a:srgbClr>
          </a:solidFill>
          <a:ln w="12700">
            <a:solidFill>
              <a:srgbClr val="0E2A4A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3802304" y="2432304"/>
            <a:ext cx="1508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FASE 2</a:t>
            </a:r>
            <a:endParaRPr lang="en-US" sz="1000" dirty="0"/>
          </a:p>
        </p:txBody>
      </p:sp>
      <p:sp>
        <p:nvSpPr>
          <p:cNvPr id="17" name="Text 15"/>
          <p:cNvSpPr/>
          <p:nvPr/>
        </p:nvSpPr>
        <p:spPr>
          <a:xfrm>
            <a:off x="3802304" y="2834640"/>
            <a:ext cx="1882064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Expansión</a:t>
            </a:r>
            <a:endParaRPr lang="en-US" sz="1800" dirty="0"/>
          </a:p>
        </p:txBody>
      </p:sp>
      <p:sp>
        <p:nvSpPr>
          <p:cNvPr id="18" name="Text 16"/>
          <p:cNvSpPr/>
          <p:nvPr/>
        </p:nvSpPr>
        <p:spPr>
          <a:xfrm>
            <a:off x="3802304" y="3246120"/>
            <a:ext cx="1882064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6B728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Meses 6–12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3802304" y="3657600"/>
            <a:ext cx="1882064" cy="2697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Piensas como operador</a:t>
            </a:r>
            <a:endParaRPr lang="en-US" sz="13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Liderazgo + números</a:t>
            </a:r>
            <a:endParaRPr lang="en-US" sz="13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Escalas volumen</a:t>
            </a:r>
            <a:endParaRPr lang="en-US" sz="1300" dirty="0"/>
          </a:p>
        </p:txBody>
      </p:sp>
      <p:sp>
        <p:nvSpPr>
          <p:cNvPr id="20" name="Shape 18"/>
          <p:cNvSpPr/>
          <p:nvPr/>
        </p:nvSpPr>
        <p:spPr>
          <a:xfrm>
            <a:off x="6233008" y="2148840"/>
            <a:ext cx="2430704" cy="45262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7ECF6"/>
            </a:solidFill>
            <a:prstDash val="solid"/>
          </a:ln>
          <a:effectLst>
            <a:outerShdw sx="100000" sy="100000" kx="0" ky="0" algn="bl" rotWithShape="0" blurRad="76200" dist="25400" dir="2700000">
              <a:srgbClr val="000000">
                <a:alpha val="12000"/>
              </a:srgbClr>
            </a:outerShdw>
          </a:effectLst>
        </p:spPr>
      </p:sp>
      <p:sp>
        <p:nvSpPr>
          <p:cNvPr id="21" name="Shape 19"/>
          <p:cNvSpPr/>
          <p:nvPr/>
        </p:nvSpPr>
        <p:spPr>
          <a:xfrm>
            <a:off x="6507328" y="2404872"/>
            <a:ext cx="1508760" cy="320040"/>
          </a:xfrm>
          <a:prstGeom prst="roundRect">
            <a:avLst/>
          </a:prstGeom>
          <a:solidFill>
            <a:srgbClr val="19C37D">
              <a:alpha val="92000"/>
            </a:srgbClr>
          </a:solidFill>
          <a:ln w="12700">
            <a:solidFill>
              <a:srgbClr val="19C37D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6507328" y="2432304"/>
            <a:ext cx="1508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FASE 3</a:t>
            </a:r>
            <a:endParaRPr lang="en-US" sz="1000" dirty="0"/>
          </a:p>
        </p:txBody>
      </p:sp>
      <p:sp>
        <p:nvSpPr>
          <p:cNvPr id="23" name="Text 21"/>
          <p:cNvSpPr/>
          <p:nvPr/>
        </p:nvSpPr>
        <p:spPr>
          <a:xfrm>
            <a:off x="6507328" y="2834640"/>
            <a:ext cx="1882064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Operación propia</a:t>
            </a:r>
            <a:endParaRPr lang="en-US" sz="1800" dirty="0"/>
          </a:p>
        </p:txBody>
      </p:sp>
      <p:sp>
        <p:nvSpPr>
          <p:cNvPr id="24" name="Text 22"/>
          <p:cNvSpPr/>
          <p:nvPr/>
        </p:nvSpPr>
        <p:spPr>
          <a:xfrm>
            <a:off x="6507328" y="3246120"/>
            <a:ext cx="1882064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6B728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Meses 12–18</a:t>
            </a:r>
            <a:endParaRPr lang="en-US" sz="1200" dirty="0"/>
          </a:p>
        </p:txBody>
      </p:sp>
      <p:sp>
        <p:nvSpPr>
          <p:cNvPr id="25" name="Text 23"/>
          <p:cNvSpPr/>
          <p:nvPr/>
        </p:nvSpPr>
        <p:spPr>
          <a:xfrm>
            <a:off x="6507328" y="3657600"/>
            <a:ext cx="1882064" cy="2697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Mini-operación real</a:t>
            </a:r>
            <a:endParaRPr lang="en-US" sz="13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Vehículos + equipo</a:t>
            </a:r>
            <a:endParaRPr lang="en-US" sz="13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Métricas y rentabilidad</a:t>
            </a:r>
            <a:endParaRPr lang="en-US" sz="1300" dirty="0"/>
          </a:p>
        </p:txBody>
      </p:sp>
      <p:sp>
        <p:nvSpPr>
          <p:cNvPr id="26" name="Shape 24"/>
          <p:cNvSpPr/>
          <p:nvPr/>
        </p:nvSpPr>
        <p:spPr>
          <a:xfrm>
            <a:off x="8938031" y="2148840"/>
            <a:ext cx="2430704" cy="45262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7ECF6"/>
            </a:solidFill>
            <a:prstDash val="solid"/>
          </a:ln>
          <a:effectLst>
            <a:outerShdw sx="100000" sy="100000" kx="0" ky="0" algn="bl" rotWithShape="0" blurRad="76200" dist="25400" dir="2700000">
              <a:srgbClr val="000000">
                <a:alpha val="12000"/>
              </a:srgbClr>
            </a:outerShdw>
          </a:effectLst>
        </p:spPr>
      </p:sp>
      <p:sp>
        <p:nvSpPr>
          <p:cNvPr id="27" name="Shape 25"/>
          <p:cNvSpPr/>
          <p:nvPr/>
        </p:nvSpPr>
        <p:spPr>
          <a:xfrm>
            <a:off x="9212351" y="2404872"/>
            <a:ext cx="1508760" cy="320040"/>
          </a:xfrm>
          <a:prstGeom prst="roundRect">
            <a:avLst/>
          </a:prstGeom>
          <a:solidFill>
            <a:srgbClr val="0B1020">
              <a:alpha val="92000"/>
            </a:srgbClr>
          </a:solidFill>
          <a:ln w="12700">
            <a:solidFill>
              <a:srgbClr val="0B1020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9212351" y="2432304"/>
            <a:ext cx="1508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FASE 4</a:t>
            </a:r>
            <a:endParaRPr lang="en-US" sz="1000" dirty="0"/>
          </a:p>
        </p:txBody>
      </p:sp>
      <p:sp>
        <p:nvSpPr>
          <p:cNvPr id="29" name="Text 27"/>
          <p:cNvSpPr/>
          <p:nvPr/>
        </p:nvSpPr>
        <p:spPr>
          <a:xfrm>
            <a:off x="9212351" y="2834640"/>
            <a:ext cx="1882064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Independencia</a:t>
            </a:r>
            <a:endParaRPr lang="en-US" sz="1800" dirty="0"/>
          </a:p>
        </p:txBody>
      </p:sp>
      <p:sp>
        <p:nvSpPr>
          <p:cNvPr id="30" name="Text 28"/>
          <p:cNvSpPr/>
          <p:nvPr/>
        </p:nvSpPr>
        <p:spPr>
          <a:xfrm>
            <a:off x="9212351" y="3246120"/>
            <a:ext cx="1882064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6B728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Mes 18+</a:t>
            </a:r>
            <a:endParaRPr lang="en-US" sz="1200" dirty="0"/>
          </a:p>
        </p:txBody>
      </p:sp>
      <p:sp>
        <p:nvSpPr>
          <p:cNvPr id="31" name="Text 29"/>
          <p:cNvSpPr/>
          <p:nvPr/>
        </p:nvSpPr>
        <p:spPr>
          <a:xfrm>
            <a:off x="9212351" y="3657600"/>
            <a:ext cx="1882064" cy="2697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Contrato directo (según elegibilidad)</a:t>
            </a:r>
            <a:endParaRPr lang="en-US" sz="13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Tu LLC + tu flota</a:t>
            </a:r>
            <a:endParaRPr lang="en-US" sz="13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Activo que puedes heredar</a:t>
            </a:r>
            <a:endParaRPr lang="en-US" sz="1300" dirty="0"/>
          </a:p>
        </p:txBody>
      </p:sp>
      <p:sp>
        <p:nvSpPr>
          <p:cNvPr id="32" name="Text 30"/>
          <p:cNvSpPr/>
          <p:nvPr/>
        </p:nvSpPr>
        <p:spPr>
          <a:xfrm>
            <a:off x="822960" y="6537960"/>
            <a:ext cx="1054577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Nota: los tiempos e ingresos dependen de desempeño, demanda, zona y cumplimiento de requisitos.</a:t>
            </a:r>
            <a:endParaRPr lang="en-US" sz="1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5F7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8640" y="320040"/>
            <a:ext cx="3657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AUTOS MALL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548640" y="685800"/>
            <a:ext cx="594360" cy="54864"/>
          </a:xfrm>
          <a:prstGeom prst="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311335" y="320040"/>
            <a:ext cx="2331720" cy="347472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D9E1EF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402775" y="374904"/>
            <a:ext cx="21488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0E2A4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DETALLE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822960" y="1005840"/>
            <a:ext cx="109728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Fase 1 + Fase 2: ganar + estructurar + escalar</a:t>
            </a:r>
            <a:endParaRPr lang="en-US" sz="3200" dirty="0"/>
          </a:p>
        </p:txBody>
      </p:sp>
      <p:sp>
        <p:nvSpPr>
          <p:cNvPr id="7" name="Text 5"/>
          <p:cNvSpPr/>
          <p:nvPr/>
        </p:nvSpPr>
        <p:spPr>
          <a:xfrm>
            <a:off x="822960" y="1508760"/>
            <a:ext cx="10972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500" dirty="0">
                <a:solidFill>
                  <a:srgbClr val="6B728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Aquí conviertes “saber entregar” en conocimiento operativo y liderazgo.</a:t>
            </a:r>
            <a:endParaRPr lang="en-US" sz="1500" dirty="0"/>
          </a:p>
        </p:txBody>
      </p:sp>
      <p:sp>
        <p:nvSpPr>
          <p:cNvPr id="8" name="Shape 6"/>
          <p:cNvSpPr/>
          <p:nvPr/>
        </p:nvSpPr>
        <p:spPr>
          <a:xfrm>
            <a:off x="822960" y="2011680"/>
            <a:ext cx="5669280" cy="44805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7ECF6"/>
            </a:solidFill>
            <a:prstDash val="solid"/>
          </a:ln>
          <a:effectLst>
            <a:outerShdw sx="100000" sy="100000" kx="0" ky="0" algn="bl" rotWithShape="0" blurRad="76200" dist="25400" dir="2700000">
              <a:srgbClr val="000000">
                <a:alpha val="12000"/>
              </a:srgbClr>
            </a:outerShdw>
          </a:effectLst>
        </p:spPr>
      </p:sp>
      <p:sp>
        <p:nvSpPr>
          <p:cNvPr id="9" name="Shape 7"/>
          <p:cNvSpPr/>
          <p:nvPr/>
        </p:nvSpPr>
        <p:spPr>
          <a:xfrm>
            <a:off x="1097280" y="2267712"/>
            <a:ext cx="1508760" cy="320040"/>
          </a:xfrm>
          <a:prstGeom prst="roundRect">
            <a:avLst/>
          </a:prstGeom>
          <a:solidFill>
            <a:srgbClr val="FF7A00">
              <a:alpha val="92000"/>
            </a:srgbClr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97280" y="2295144"/>
            <a:ext cx="1508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FASE 1</a:t>
            </a:r>
            <a:endParaRPr lang="en-US" sz="1000" dirty="0"/>
          </a:p>
        </p:txBody>
      </p:sp>
      <p:sp>
        <p:nvSpPr>
          <p:cNvPr id="11" name="Text 9"/>
          <p:cNvSpPr/>
          <p:nvPr/>
        </p:nvSpPr>
        <p:spPr>
          <a:xfrm>
            <a:off x="1097280" y="2697480"/>
            <a:ext cx="512064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Fundamentos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1097280" y="3108960"/>
            <a:ext cx="51206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6B728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Meses 1–6 | $800–$2,000/semana (referencia)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1097280" y="3520440"/>
            <a:ext cx="5120640" cy="2651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Aprendes “lo que no se ve”: métricas, SOPs, calidad, compliance</a:t>
            </a:r>
            <a:endParaRPr lang="en-US" sz="13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Mentoría 1:1 para acelerar tu curva</a:t>
            </a:r>
            <a:endParaRPr lang="en-US" sz="13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Soporte real: rutas optimizadas, resolución de incidencias</a:t>
            </a:r>
            <a:endParaRPr lang="en-US" sz="13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Objetivo: dominar operación + preparar tu escalamiento</a:t>
            </a:r>
            <a:endParaRPr lang="en-US" sz="1300" dirty="0"/>
          </a:p>
        </p:txBody>
      </p:sp>
      <p:sp>
        <p:nvSpPr>
          <p:cNvPr id="14" name="Shape 12"/>
          <p:cNvSpPr/>
          <p:nvPr/>
        </p:nvSpPr>
        <p:spPr>
          <a:xfrm>
            <a:off x="6583680" y="2011680"/>
            <a:ext cx="4782312" cy="44805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7ECF6"/>
            </a:solidFill>
            <a:prstDash val="solid"/>
          </a:ln>
          <a:effectLst>
            <a:outerShdw sx="100000" sy="100000" kx="0" ky="0" algn="bl" rotWithShape="0" blurRad="76200" dist="25400" dir="2700000">
              <a:srgbClr val="000000">
                <a:alpha val="12000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6858000" y="2267712"/>
            <a:ext cx="1508760" cy="320040"/>
          </a:xfrm>
          <a:prstGeom prst="roundRect">
            <a:avLst/>
          </a:prstGeom>
          <a:solidFill>
            <a:srgbClr val="0E2A4A">
              <a:alpha val="92000"/>
            </a:srgbClr>
          </a:solidFill>
          <a:ln w="12700">
            <a:solidFill>
              <a:srgbClr val="0E2A4A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858000" y="2295144"/>
            <a:ext cx="1508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FASE 2</a:t>
            </a:r>
            <a:endParaRPr lang="en-US" sz="1000" dirty="0"/>
          </a:p>
        </p:txBody>
      </p:sp>
      <p:sp>
        <p:nvSpPr>
          <p:cNvPr id="17" name="Text 15"/>
          <p:cNvSpPr/>
          <p:nvPr/>
        </p:nvSpPr>
        <p:spPr>
          <a:xfrm>
            <a:off x="6858000" y="2697480"/>
            <a:ext cx="4233672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Expansión</a:t>
            </a:r>
            <a:endParaRPr lang="en-US" sz="1800" dirty="0"/>
          </a:p>
        </p:txBody>
      </p:sp>
      <p:sp>
        <p:nvSpPr>
          <p:cNvPr id="18" name="Text 16"/>
          <p:cNvSpPr/>
          <p:nvPr/>
        </p:nvSpPr>
        <p:spPr>
          <a:xfrm>
            <a:off x="6858000" y="3108960"/>
            <a:ext cx="4233672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6B728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Meses 6–12 | $2,000–$3,000/semana + bonos (referencia)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6858000" y="3520440"/>
            <a:ext cx="4233672" cy="2651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Construyes equipo (drivers) y aprendes a liderar</a:t>
            </a:r>
            <a:endParaRPr lang="en-US" sz="13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Entiendes números: costos, márgenes, rentabilidad</a:t>
            </a:r>
            <a:endParaRPr lang="en-US" sz="13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Accedes a mayor volumen y rutas de mejor desempeño</a:t>
            </a:r>
            <a:endParaRPr lang="en-US" sz="13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Objetivo: operar con consistencia y preparar tu mini-operación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822960" y="6537960"/>
            <a:ext cx="1054577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Las cifras mostradas son rangos orientativos basados en el plan; no constituyen garantía.</a:t>
            </a:r>
            <a:endParaRPr lang="en-US" sz="1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8640" y="320040"/>
            <a:ext cx="3657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AUTOS MALL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548640" y="685800"/>
            <a:ext cx="594360" cy="54864"/>
          </a:xfrm>
          <a:prstGeom prst="rect">
            <a:avLst/>
          </a:prstGeom>
          <a:solidFill>
            <a:srgbClr val="FF7A00"/>
          </a:solidFill>
          <a:ln w="12700">
            <a:solidFill>
              <a:srgbClr val="FF7A0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311335" y="320040"/>
            <a:ext cx="2331720" cy="347472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D9E1EF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402775" y="374904"/>
            <a:ext cx="21488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0E2A4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DETALLE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822960" y="1005840"/>
            <a:ext cx="109728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Fase 3 + Fase 4: operar + independizarte</a:t>
            </a:r>
            <a:endParaRPr lang="en-US" sz="3200" dirty="0"/>
          </a:p>
        </p:txBody>
      </p:sp>
      <p:pic>
        <p:nvPicPr>
          <p:cNvPr id="7" name="Image 0" descr="/mnt/data/autosmall_pitch/assets/truck_row.jpg">    </p:cNvPr>
          <p:cNvPicPr>
            <a:picLocks noChangeAspect="1"/>
          </p:cNvPicPr>
          <p:nvPr/>
        </p:nvPicPr>
        <p:blipFill>
          <a:blip r:embed="rId1"/>
          <a:srcRect l="19681" r="19681" t="0" b="0"/>
          <a:stretch/>
        </p:blipFill>
        <p:spPr>
          <a:xfrm>
            <a:off x="7406640" y="1600200"/>
            <a:ext cx="4782312" cy="525780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7406640" y="1600200"/>
            <a:ext cx="4782312" cy="5257800"/>
          </a:xfrm>
          <a:prstGeom prst="roundRect">
            <a:avLst/>
          </a:prstGeom>
          <a:solidFill>
            <a:srgbClr val="FFFFFF">
              <a:alpha val="0"/>
            </a:srgbClr>
          </a:solidFill>
          <a:ln w="12700">
            <a:solidFill>
              <a:srgbClr val="E7ECF6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406640" y="6035040"/>
            <a:ext cx="4782312" cy="822960"/>
          </a:xfrm>
          <a:prstGeom prst="rect">
            <a:avLst/>
          </a:prstGeom>
          <a:solidFill>
            <a:srgbClr val="0B1F3A">
              <a:alpha val="82000"/>
            </a:srgbClr>
          </a:solidFill>
          <a:ln w="12700">
            <a:solidFill>
              <a:srgbClr val="0B1F3A">
                <a:alpha val="0"/>
              </a:srgbClr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635240" y="6108192"/>
            <a:ext cx="4343400" cy="5943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Objetivo final: que lo de mañana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sea un activo… no solo un turno.</a:t>
            </a:r>
            <a:endParaRPr lang="en-US" sz="1200" dirty="0"/>
          </a:p>
        </p:txBody>
      </p:sp>
      <p:sp>
        <p:nvSpPr>
          <p:cNvPr id="11" name="Shape 8"/>
          <p:cNvSpPr/>
          <p:nvPr/>
        </p:nvSpPr>
        <p:spPr>
          <a:xfrm>
            <a:off x="822960" y="1737360"/>
            <a:ext cx="6355080" cy="24688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7ECF6"/>
            </a:solidFill>
            <a:prstDash val="solid"/>
          </a:ln>
          <a:effectLst>
            <a:outerShdw sx="100000" sy="100000" kx="0" ky="0" algn="bl" rotWithShape="0" blurRad="76200" dist="25400" dir="2700000">
              <a:srgbClr val="000000">
                <a:alpha val="12000"/>
              </a:srgbClr>
            </a:outerShdw>
          </a:effectLst>
        </p:spPr>
      </p:sp>
      <p:sp>
        <p:nvSpPr>
          <p:cNvPr id="12" name="Shape 9"/>
          <p:cNvSpPr/>
          <p:nvPr/>
        </p:nvSpPr>
        <p:spPr>
          <a:xfrm>
            <a:off x="1097280" y="1993392"/>
            <a:ext cx="1508760" cy="320040"/>
          </a:xfrm>
          <a:prstGeom prst="roundRect">
            <a:avLst/>
          </a:prstGeom>
          <a:solidFill>
            <a:srgbClr val="19C37D">
              <a:alpha val="92000"/>
            </a:srgbClr>
          </a:solidFill>
          <a:ln w="12700">
            <a:solidFill>
              <a:srgbClr val="19C37D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97280" y="2020824"/>
            <a:ext cx="1508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FASE 3</a:t>
            </a:r>
            <a:endParaRPr lang="en-US" sz="1000" dirty="0"/>
          </a:p>
        </p:txBody>
      </p:sp>
      <p:sp>
        <p:nvSpPr>
          <p:cNvPr id="14" name="Text 11"/>
          <p:cNvSpPr/>
          <p:nvPr/>
        </p:nvSpPr>
        <p:spPr>
          <a:xfrm>
            <a:off x="1097280" y="2423160"/>
            <a:ext cx="580644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Operación propia (bajo estructura)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1097280" y="2834640"/>
            <a:ext cx="5806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6B728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Meses 12–18 | $5,000–$8,000/semana (referencia)</a:t>
            </a:r>
            <a:endParaRPr lang="en-US" sz="1200" dirty="0"/>
          </a:p>
        </p:txBody>
      </p:sp>
      <p:sp>
        <p:nvSpPr>
          <p:cNvPr id="16" name="Text 13"/>
          <p:cNvSpPr/>
          <p:nvPr/>
        </p:nvSpPr>
        <p:spPr>
          <a:xfrm>
            <a:off x="1097280" y="3246120"/>
            <a:ext cx="58064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Gestionas una mini-operación: equipo, vehículos, calidad</a:t>
            </a:r>
            <a:endParaRPr lang="en-US" sz="13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Participas en decisiones operativas con métricas reales</a:t>
            </a:r>
            <a:endParaRPr lang="en-US" sz="13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Objetivo: dominar la rentabilidad y la ejecución</a:t>
            </a:r>
            <a:endParaRPr lang="en-US" sz="1300" dirty="0"/>
          </a:p>
        </p:txBody>
      </p:sp>
      <p:sp>
        <p:nvSpPr>
          <p:cNvPr id="17" name="Shape 14"/>
          <p:cNvSpPr/>
          <p:nvPr/>
        </p:nvSpPr>
        <p:spPr>
          <a:xfrm>
            <a:off x="822960" y="4389120"/>
            <a:ext cx="6355080" cy="24688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7ECF6"/>
            </a:solidFill>
            <a:prstDash val="solid"/>
          </a:ln>
          <a:effectLst>
            <a:outerShdw sx="100000" sy="100000" kx="0" ky="0" algn="bl" rotWithShape="0" blurRad="76200" dist="25400" dir="2700000">
              <a:srgbClr val="000000">
                <a:alpha val="12000"/>
              </a:srgbClr>
            </a:outerShdw>
          </a:effectLst>
        </p:spPr>
      </p:sp>
      <p:sp>
        <p:nvSpPr>
          <p:cNvPr id="18" name="Shape 15"/>
          <p:cNvSpPr/>
          <p:nvPr/>
        </p:nvSpPr>
        <p:spPr>
          <a:xfrm>
            <a:off x="1097280" y="4645152"/>
            <a:ext cx="1508760" cy="320040"/>
          </a:xfrm>
          <a:prstGeom prst="roundRect">
            <a:avLst/>
          </a:prstGeom>
          <a:solidFill>
            <a:srgbClr val="0B1020">
              <a:alpha val="92000"/>
            </a:srgbClr>
          </a:solidFill>
          <a:ln w="12700">
            <a:solidFill>
              <a:srgbClr val="0B1020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1097280" y="4672584"/>
            <a:ext cx="1508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FASE 4</a:t>
            </a:r>
            <a:endParaRPr lang="en-US" sz="1000" dirty="0"/>
          </a:p>
        </p:txBody>
      </p:sp>
      <p:sp>
        <p:nvSpPr>
          <p:cNvPr id="20" name="Text 17"/>
          <p:cNvSpPr/>
          <p:nvPr/>
        </p:nvSpPr>
        <p:spPr>
          <a:xfrm>
            <a:off x="1097280" y="5074920"/>
            <a:ext cx="580644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F3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Independencia total</a:t>
            </a:r>
            <a:endParaRPr lang="en-US" sz="1800" dirty="0"/>
          </a:p>
        </p:txBody>
      </p:sp>
      <p:sp>
        <p:nvSpPr>
          <p:cNvPr id="21" name="Text 18"/>
          <p:cNvSpPr/>
          <p:nvPr/>
        </p:nvSpPr>
        <p:spPr>
          <a:xfrm>
            <a:off x="1097280" y="5486400"/>
            <a:ext cx="5806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6B728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Mes 18+ | $12,000–$20,000+/mes (utilidad potencial)</a:t>
            </a:r>
            <a:endParaRPr lang="en-US" sz="1200" dirty="0"/>
          </a:p>
        </p:txBody>
      </p:sp>
      <p:sp>
        <p:nvSpPr>
          <p:cNvPr id="22" name="Text 19"/>
          <p:cNvSpPr/>
          <p:nvPr/>
        </p:nvSpPr>
        <p:spPr>
          <a:xfrm>
            <a:off x="1097280" y="5897880"/>
            <a:ext cx="58064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Contrato directo con carriers (según requisitos / elegibilidad)</a:t>
            </a:r>
            <a:endParaRPr lang="en-US" sz="13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Tu propia LLC, flota y equipo</a:t>
            </a:r>
            <a:endParaRPr lang="en-US" sz="1300" dirty="0"/>
          </a:p>
          <a:p>
            <a:pPr marL="228600" indent="-228600">
              <a:lnSpc>
                <a:spcPct val="115000"/>
              </a:lnSpc>
              <a:buSzPct val="100000"/>
              <a:buChar char="•"/>
            </a:pPr>
            <a:r>
              <a:rPr lang="en-US" sz="13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Activo con valor (puedes crecer, vender o heredar)</a:t>
            </a:r>
            <a:endParaRPr lang="en-US" sz="1300" dirty="0"/>
          </a:p>
        </p:txBody>
      </p:sp>
      <p:sp>
        <p:nvSpPr>
          <p:cNvPr id="23" name="Text 20"/>
          <p:cNvSpPr/>
          <p:nvPr/>
        </p:nvSpPr>
        <p:spPr>
          <a:xfrm>
            <a:off x="822960" y="653796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Las cifras son orientativas; resultados varían por mercado, costos, cumplimiento y escala.</a:t>
            </a:r>
            <a:endParaRPr lang="en-US" sz="1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AUTOS MALL LLC</dc:creator>
  <cp:lastModifiedBy>AUTOS MALL LLC</cp:lastModifiedBy>
  <cp:revision>1</cp:revision>
  <dcterms:created xsi:type="dcterms:W3CDTF">2026-01-12T10:54:12Z</dcterms:created>
  <dcterms:modified xsi:type="dcterms:W3CDTF">2026-01-12T10:54:12Z</dcterms:modified>
</cp:coreProperties>
</file>